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slides/slide60.xml" ContentType="application/vnd.openxmlformats-officedocument.presentationml.slide+xml"/>
  <Override PartName="/ppt/slides/slide90.xml" ContentType="application/vnd.openxmlformats-officedocument.presentationml.slide+xml"/>
  <Override PartName="/ppt/slides/slide100.xml" ContentType="application/vnd.openxmlformats-officedocument.presentationml.slide+xml"/>
  <Override PartName="/ppt/slides/slide110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140.xml" ContentType="application/vnd.openxmlformats-officedocument.presentationml.slideLayout+xml"/>
  <Override PartName="/ppt/slideMasters/slideMaster10.xml" ContentType="application/vnd.openxmlformats-officedocument.presentationml.slideMaster+xml"/>
  <Override PartName="/ppt/notesMasters/notesMaster10.xml" ContentType="application/vnd.openxmlformats-officedocument.presentationml.notesMaster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0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2" r:id="rId3"/>
    <p:sldId id="276" r:id="rId4"/>
    <p:sldId id="277" r:id="rId5"/>
    <p:sldId id="278" r:id="rId6"/>
    <p:sldId id="281" r:id="rId7"/>
    <p:sldId id="285" r:id="rId8"/>
    <p:sldId id="282" r:id="rId9"/>
    <p:sldId id="284" r:id="rId10"/>
    <p:sldId id="288" r:id="rId11"/>
    <p:sldId id="289" r:id="rId12"/>
    <p:sldId id="296" r:id="rId13"/>
    <p:sldId id="301" r:id="rId14"/>
    <p:sldId id="300" r:id="rId15"/>
    <p:sldId id="299" r:id="rId16"/>
    <p:sldId id="291" r:id="rId17"/>
    <p:sldId id="298" r:id="rId18"/>
    <p:sldId id="297" r:id="rId19"/>
    <p:sldId id="293" r:id="rId20"/>
    <p:sldId id="302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Table of Contents" id="{502653A7-C47C-4045-A4F6-25ED5004E9CB}">
          <p14:sldIdLst>
            <p14:sldId id="256"/>
            <p14:sldId id="272"/>
            <p14:sldId id="276"/>
            <p14:sldId id="277"/>
            <p14:sldId id="278"/>
          </p14:sldIdLst>
        </p14:section>
        <p14:section name="Problem Understanding &amp; Research" id="{5CAF0803-282A-49C7-B4CA-9665C2A8A912}">
          <p14:sldIdLst>
            <p14:sldId id="281"/>
            <p14:sldId id="285"/>
          </p14:sldIdLst>
        </p14:section>
        <p14:section name="Dataset Analysis &amp; Findings" id="{43BCBD64-925F-42DD-B9A4-B8351D8A2388}">
          <p14:sldIdLst>
            <p14:sldId id="282"/>
            <p14:sldId id="284"/>
            <p14:sldId id="288"/>
            <p14:sldId id="289"/>
            <p14:sldId id="296"/>
            <p14:sldId id="301"/>
          </p14:sldIdLst>
        </p14:section>
        <p14:section name="Model Creation, Outputs, &amp; Accuracy" id="{E3D0EB2D-4E83-437D-BCE0-823FFEA54BFE}">
          <p14:sldIdLst>
            <p14:sldId id="300"/>
            <p14:sldId id="299"/>
          </p14:sldIdLst>
        </p14:section>
        <p14:section name="Accuracy Scores" id="{7CC9A662-5165-4334-8EE8-9E1138ABE427}">
          <p14:sldIdLst>
            <p14:sldId id="291"/>
            <p14:sldId id="298"/>
            <p14:sldId id="297"/>
          </p14:sldIdLst>
        </p14:section>
        <p14:section name="Conclusions" id="{790E65BE-789F-4E3E-B105-1F9013D2CF5C}">
          <p14:sldIdLst>
            <p14:sldId id="293"/>
            <p14:sldId id="30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93B"/>
    <a:srgbClr val="4A5EE6"/>
    <a:srgbClr val="FFFFFF"/>
    <a:srgbClr val="5D6FE9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7F50E8-5227-4DED-B591-71DF521979F7}" v="2668" dt="2024-04-07T17:55:41.390"/>
    <p1510:client id="{50BB766F-4EB4-469B-844F-1556A105C419}" v="3550" dt="2024-04-07T17:58:59.139"/>
    <p1510:client id="{5EDCF74A-381B-4E9C-B519-A30F64497A5F}" v="1442" dt="2024-04-07T17:56:33.897"/>
    <p1510:client id="{6011C339-D425-BBA3-3263-D174860B7F24}" v="2" dt="2024-04-07T07:21:26.2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26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Top 10 Amount Intervals</a:t>
            </a:r>
            <a:r>
              <a:rPr lang="en-US" baseline="0" dirty="0"/>
              <a:t> </a:t>
            </a:r>
            <a:r>
              <a:rPr lang="en-US" dirty="0"/>
              <a:t>With Fraud Transactions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Amount ($)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0-99</c:v>
                </c:pt>
                <c:pt idx="1">
                  <c:v>200-299</c:v>
                </c:pt>
                <c:pt idx="2">
                  <c:v>300-399</c:v>
                </c:pt>
                <c:pt idx="3">
                  <c:v>400-499</c:v>
                </c:pt>
                <c:pt idx="4">
                  <c:v>600-699</c:v>
                </c:pt>
                <c:pt idx="5">
                  <c:v>700-799</c:v>
                </c:pt>
                <c:pt idx="6">
                  <c:v>800-899</c:v>
                </c:pt>
                <c:pt idx="7">
                  <c:v>900-999</c:v>
                </c:pt>
                <c:pt idx="8">
                  <c:v>1000-1099</c:v>
                </c:pt>
                <c:pt idx="9">
                  <c:v>1100-1199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276</c:v>
                </c:pt>
                <c:pt idx="1">
                  <c:v>137</c:v>
                </c:pt>
                <c:pt idx="2">
                  <c:v>206</c:v>
                </c:pt>
                <c:pt idx="3">
                  <c:v>20</c:v>
                </c:pt>
                <c:pt idx="4">
                  <c:v>27</c:v>
                </c:pt>
                <c:pt idx="5">
                  <c:v>134</c:v>
                </c:pt>
                <c:pt idx="6">
                  <c:v>143</c:v>
                </c:pt>
                <c:pt idx="7">
                  <c:v>174</c:v>
                </c:pt>
                <c:pt idx="8">
                  <c:v>132</c:v>
                </c:pt>
                <c:pt idx="9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3D-4224-9C2C-58010D25C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052277088"/>
        <c:axId val="1052293888"/>
      </c:barChart>
      <c:catAx>
        <c:axId val="1052277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Amount</a:t>
                </a:r>
                <a:r>
                  <a:rPr lang="en-CA" baseline="0" dirty="0"/>
                  <a:t> Interval ($)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2293888"/>
        <c:crosses val="autoZero"/>
        <c:auto val="1"/>
        <c:lblAlgn val="ctr"/>
        <c:lblOffset val="100"/>
        <c:noMultiLvlLbl val="0"/>
      </c:catAx>
      <c:valAx>
        <c:axId val="105229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#</a:t>
                </a:r>
                <a:r>
                  <a:rPr lang="en-CA" baseline="0" dirty="0"/>
                  <a:t> of Fraud Transactions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227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Fraudulence of Transactions Over $1000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E6-4841-B214-9241B1DF7F0D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E6-4841-B214-9241B1DF7F0D}"/>
              </c:ext>
            </c:extLst>
          </c:dPt>
          <c:dLbls>
            <c:dLbl>
              <c:idx val="0"/>
              <c:layout>
                <c:manualLayout>
                  <c:x val="-0.193704928473447"/>
                  <c:y val="0.122017113376116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AE6-4841-B214-9241B1DF7F0D}"/>
                </c:ext>
              </c:extLst>
            </c:dLbl>
            <c:dLbl>
              <c:idx val="1"/>
              <c:layout>
                <c:manualLayout>
                  <c:x val="0.20681563624089169"/>
                  <c:y val="-0.1469811949073261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AE6-4841-B214-9241B1DF7F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Fraudulent</c:v>
                </c:pt>
                <c:pt idx="1">
                  <c:v>Non-Fraudulent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31.832999999999998</c:v>
                </c:pt>
                <c:pt idx="1">
                  <c:v>68.165999999999997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E6-4841-B214-9241B1DF7F0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Fraudulence of Transactions Under $1000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90-47D5-8428-B0EBC8684921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90-47D5-8428-B0EBC868492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E90-47D5-8428-B0EBC86849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Fraudulent</c:v>
                </c:pt>
                <c:pt idx="1">
                  <c:v>Non-Fraudulent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0.63500000000000001</c:v>
                </c:pt>
                <c:pt idx="1">
                  <c:v>99.364000000000004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90-47D5-8428-B0EBC8684921}"/>
            </c:ext>
          </c:extLst>
        </c:ser>
        <c:dLbls>
          <c:dLblPos val="bestFit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% of Fraudulent Transactions by State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(%)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Sheet1!$A$2:$A$50</c:f>
              <c:strCache>
                <c:ptCount val="49"/>
                <c:pt idx="0">
                  <c:v>AL</c:v>
                </c:pt>
                <c:pt idx="1">
                  <c:v>AR</c:v>
                </c:pt>
                <c:pt idx="2">
                  <c:v>AZ</c:v>
                </c:pt>
                <c:pt idx="3">
                  <c:v>CA</c:v>
                </c:pt>
                <c:pt idx="4">
                  <c:v>CO</c:v>
                </c:pt>
                <c:pt idx="5">
                  <c:v>CT</c:v>
                </c:pt>
                <c:pt idx="6">
                  <c:v>BC</c:v>
                </c:pt>
                <c:pt idx="7">
                  <c:v>FL</c:v>
                </c:pt>
                <c:pt idx="8">
                  <c:v>GA</c:v>
                </c:pt>
                <c:pt idx="9">
                  <c:v>HI</c:v>
                </c:pt>
                <c:pt idx="10">
                  <c:v>IA</c:v>
                </c:pt>
                <c:pt idx="11">
                  <c:v>ID</c:v>
                </c:pt>
                <c:pt idx="12">
                  <c:v>IL</c:v>
                </c:pt>
                <c:pt idx="13">
                  <c:v>IN</c:v>
                </c:pt>
                <c:pt idx="14">
                  <c:v>KS</c:v>
                </c:pt>
                <c:pt idx="15">
                  <c:v>KY</c:v>
                </c:pt>
                <c:pt idx="16">
                  <c:v>LA</c:v>
                </c:pt>
                <c:pt idx="17">
                  <c:v>MA</c:v>
                </c:pt>
                <c:pt idx="18">
                  <c:v>MD</c:v>
                </c:pt>
                <c:pt idx="19">
                  <c:v>ME</c:v>
                </c:pt>
                <c:pt idx="20">
                  <c:v>MI</c:v>
                </c:pt>
                <c:pt idx="21">
                  <c:v>MN</c:v>
                </c:pt>
                <c:pt idx="22">
                  <c:v>MO</c:v>
                </c:pt>
                <c:pt idx="23">
                  <c:v>MS</c:v>
                </c:pt>
                <c:pt idx="24">
                  <c:v>MT</c:v>
                </c:pt>
                <c:pt idx="25">
                  <c:v>NC</c:v>
                </c:pt>
                <c:pt idx="26">
                  <c:v>ND</c:v>
                </c:pt>
                <c:pt idx="27">
                  <c:v>NE</c:v>
                </c:pt>
                <c:pt idx="28">
                  <c:v>NH</c:v>
                </c:pt>
                <c:pt idx="29">
                  <c:v>NJ</c:v>
                </c:pt>
                <c:pt idx="30">
                  <c:v>NM</c:v>
                </c:pt>
                <c:pt idx="31">
                  <c:v>NV</c:v>
                </c:pt>
                <c:pt idx="32">
                  <c:v>NY</c:v>
                </c:pt>
                <c:pt idx="33">
                  <c:v>OH</c:v>
                </c:pt>
                <c:pt idx="34">
                  <c:v>OK</c:v>
                </c:pt>
                <c:pt idx="35">
                  <c:v>OR</c:v>
                </c:pt>
                <c:pt idx="36">
                  <c:v>PA</c:v>
                </c:pt>
                <c:pt idx="37">
                  <c:v>RI</c:v>
                </c:pt>
                <c:pt idx="38">
                  <c:v>SC</c:v>
                </c:pt>
                <c:pt idx="39">
                  <c:v>SD</c:v>
                </c:pt>
                <c:pt idx="40">
                  <c:v>DN</c:v>
                </c:pt>
                <c:pt idx="41">
                  <c:v>TX</c:v>
                </c:pt>
                <c:pt idx="42">
                  <c:v>UT</c:v>
                </c:pt>
                <c:pt idx="43">
                  <c:v>VA</c:v>
                </c:pt>
                <c:pt idx="44">
                  <c:v>VT</c:v>
                </c:pt>
                <c:pt idx="45">
                  <c:v>WA</c:v>
                </c:pt>
                <c:pt idx="46">
                  <c:v>WI</c:v>
                </c:pt>
                <c:pt idx="47">
                  <c:v>WV</c:v>
                </c:pt>
                <c:pt idx="48">
                  <c:v>WY</c:v>
                </c:pt>
              </c:strCache>
            </c:strRef>
          </c:cat>
          <c:val>
            <c:numRef>
              <c:f>Sheet1!$B$2:$B$50</c:f>
              <c:numCache>
                <c:formatCode>General</c:formatCode>
                <c:ptCount val="49"/>
                <c:pt idx="0">
                  <c:v>0.19500000000000001</c:v>
                </c:pt>
                <c:pt idx="1">
                  <c:v>0.59399999999999997</c:v>
                </c:pt>
                <c:pt idx="2">
                  <c:v>0.13400000000000001</c:v>
                </c:pt>
                <c:pt idx="3">
                  <c:v>0.41899999999999998</c:v>
                </c:pt>
                <c:pt idx="4">
                  <c:v>1.4</c:v>
                </c:pt>
                <c:pt idx="5">
                  <c:v>1.4650000000000001</c:v>
                </c:pt>
                <c:pt idx="6">
                  <c:v>1.538</c:v>
                </c:pt>
                <c:pt idx="7">
                  <c:v>1.147</c:v>
                </c:pt>
                <c:pt idx="8">
                  <c:v>0.50700000000000001</c:v>
                </c:pt>
                <c:pt idx="9">
                  <c:v>0</c:v>
                </c:pt>
                <c:pt idx="10">
                  <c:v>0.32500000000000001</c:v>
                </c:pt>
                <c:pt idx="11">
                  <c:v>0</c:v>
                </c:pt>
                <c:pt idx="12">
                  <c:v>0.80600000000000005</c:v>
                </c:pt>
                <c:pt idx="13">
                  <c:v>0.254</c:v>
                </c:pt>
                <c:pt idx="14">
                  <c:v>0.499</c:v>
                </c:pt>
                <c:pt idx="15">
                  <c:v>1.08</c:v>
                </c:pt>
                <c:pt idx="16">
                  <c:v>0.56200000000000006</c:v>
                </c:pt>
                <c:pt idx="17">
                  <c:v>1.089</c:v>
                </c:pt>
                <c:pt idx="18">
                  <c:v>1.173</c:v>
                </c:pt>
                <c:pt idx="19">
                  <c:v>0.41299999999999998</c:v>
                </c:pt>
                <c:pt idx="20">
                  <c:v>0.67900000000000005</c:v>
                </c:pt>
                <c:pt idx="21">
                  <c:v>0.2</c:v>
                </c:pt>
                <c:pt idx="22">
                  <c:v>0.61199999999999999</c:v>
                </c:pt>
                <c:pt idx="23">
                  <c:v>0.73399999999999999</c:v>
                </c:pt>
                <c:pt idx="24">
                  <c:v>1.923</c:v>
                </c:pt>
                <c:pt idx="25">
                  <c:v>1.159</c:v>
                </c:pt>
                <c:pt idx="26">
                  <c:v>1.0760000000000001</c:v>
                </c:pt>
                <c:pt idx="27">
                  <c:v>0.70099999999999996</c:v>
                </c:pt>
                <c:pt idx="28">
                  <c:v>0.80600000000000005</c:v>
                </c:pt>
                <c:pt idx="29">
                  <c:v>0.67</c:v>
                </c:pt>
                <c:pt idx="30">
                  <c:v>0.23899999999999999</c:v>
                </c:pt>
                <c:pt idx="31">
                  <c:v>0</c:v>
                </c:pt>
                <c:pt idx="32">
                  <c:v>1.204</c:v>
                </c:pt>
                <c:pt idx="33">
                  <c:v>1.093</c:v>
                </c:pt>
                <c:pt idx="34">
                  <c:v>0.78200000000000003</c:v>
                </c:pt>
                <c:pt idx="35">
                  <c:v>0.97399999999999998</c:v>
                </c:pt>
                <c:pt idx="36">
                  <c:v>0.94499999999999995</c:v>
                </c:pt>
                <c:pt idx="37">
                  <c:v>16.853999999999999</c:v>
                </c:pt>
                <c:pt idx="38">
                  <c:v>0.44</c:v>
                </c:pt>
                <c:pt idx="39">
                  <c:v>0</c:v>
                </c:pt>
                <c:pt idx="40">
                  <c:v>0.56200000000000006</c:v>
                </c:pt>
                <c:pt idx="41">
                  <c:v>0.93300000000000005</c:v>
                </c:pt>
                <c:pt idx="42">
                  <c:v>0</c:v>
                </c:pt>
                <c:pt idx="43">
                  <c:v>0.49399999999999999</c:v>
                </c:pt>
                <c:pt idx="44">
                  <c:v>0</c:v>
                </c:pt>
                <c:pt idx="45">
                  <c:v>0.64400000000000002</c:v>
                </c:pt>
                <c:pt idx="46">
                  <c:v>0.48699999999999999</c:v>
                </c:pt>
                <c:pt idx="47">
                  <c:v>0.61799999999999999</c:v>
                </c:pt>
                <c:pt idx="48">
                  <c:v>0.876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A-422D-AAD6-DE4F37A77B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460797136"/>
        <c:axId val="1460798096"/>
      </c:barChart>
      <c:catAx>
        <c:axId val="1460797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798096"/>
        <c:crosses val="autoZero"/>
        <c:auto val="1"/>
        <c:lblAlgn val="ctr"/>
        <c:lblOffset val="100"/>
        <c:noMultiLvlLbl val="0"/>
      </c:catAx>
      <c:valAx>
        <c:axId val="14607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79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% of Fraudulent Transactions by State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(%)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Sheet1!$A$2:$A$50</c:f>
              <c:strCache>
                <c:ptCount val="49"/>
                <c:pt idx="0">
                  <c:v>AL</c:v>
                </c:pt>
                <c:pt idx="1">
                  <c:v>AR</c:v>
                </c:pt>
                <c:pt idx="2">
                  <c:v>AZ</c:v>
                </c:pt>
                <c:pt idx="3">
                  <c:v>CA</c:v>
                </c:pt>
                <c:pt idx="4">
                  <c:v>CO</c:v>
                </c:pt>
                <c:pt idx="5">
                  <c:v>CT</c:v>
                </c:pt>
                <c:pt idx="6">
                  <c:v>BC</c:v>
                </c:pt>
                <c:pt idx="7">
                  <c:v>FL</c:v>
                </c:pt>
                <c:pt idx="8">
                  <c:v>GA</c:v>
                </c:pt>
                <c:pt idx="9">
                  <c:v>HI</c:v>
                </c:pt>
                <c:pt idx="10">
                  <c:v>IA</c:v>
                </c:pt>
                <c:pt idx="11">
                  <c:v>ID</c:v>
                </c:pt>
                <c:pt idx="12">
                  <c:v>IL</c:v>
                </c:pt>
                <c:pt idx="13">
                  <c:v>IN</c:v>
                </c:pt>
                <c:pt idx="14">
                  <c:v>KS</c:v>
                </c:pt>
                <c:pt idx="15">
                  <c:v>KY</c:v>
                </c:pt>
                <c:pt idx="16">
                  <c:v>LA</c:v>
                </c:pt>
                <c:pt idx="17">
                  <c:v>MA</c:v>
                </c:pt>
                <c:pt idx="18">
                  <c:v>MD</c:v>
                </c:pt>
                <c:pt idx="19">
                  <c:v>ME</c:v>
                </c:pt>
                <c:pt idx="20">
                  <c:v>MI</c:v>
                </c:pt>
                <c:pt idx="21">
                  <c:v>MN</c:v>
                </c:pt>
                <c:pt idx="22">
                  <c:v>MO</c:v>
                </c:pt>
                <c:pt idx="23">
                  <c:v>MS</c:v>
                </c:pt>
                <c:pt idx="24">
                  <c:v>MT</c:v>
                </c:pt>
                <c:pt idx="25">
                  <c:v>NC</c:v>
                </c:pt>
                <c:pt idx="26">
                  <c:v>ND</c:v>
                </c:pt>
                <c:pt idx="27">
                  <c:v>NE</c:v>
                </c:pt>
                <c:pt idx="28">
                  <c:v>NH</c:v>
                </c:pt>
                <c:pt idx="29">
                  <c:v>NJ</c:v>
                </c:pt>
                <c:pt idx="30">
                  <c:v>NM</c:v>
                </c:pt>
                <c:pt idx="31">
                  <c:v>NV</c:v>
                </c:pt>
                <c:pt idx="32">
                  <c:v>NY</c:v>
                </c:pt>
                <c:pt idx="33">
                  <c:v>OH</c:v>
                </c:pt>
                <c:pt idx="34">
                  <c:v>OK</c:v>
                </c:pt>
                <c:pt idx="35">
                  <c:v>OR</c:v>
                </c:pt>
                <c:pt idx="36">
                  <c:v>PA</c:v>
                </c:pt>
                <c:pt idx="37">
                  <c:v>RI</c:v>
                </c:pt>
                <c:pt idx="38">
                  <c:v>SC</c:v>
                </c:pt>
                <c:pt idx="39">
                  <c:v>SD</c:v>
                </c:pt>
                <c:pt idx="40">
                  <c:v>DN</c:v>
                </c:pt>
                <c:pt idx="41">
                  <c:v>TX</c:v>
                </c:pt>
                <c:pt idx="42">
                  <c:v>UT</c:v>
                </c:pt>
                <c:pt idx="43">
                  <c:v>VA</c:v>
                </c:pt>
                <c:pt idx="44">
                  <c:v>VT</c:v>
                </c:pt>
                <c:pt idx="45">
                  <c:v>WA</c:v>
                </c:pt>
                <c:pt idx="46">
                  <c:v>WI</c:v>
                </c:pt>
                <c:pt idx="47">
                  <c:v>WV</c:v>
                </c:pt>
                <c:pt idx="48">
                  <c:v>WY</c:v>
                </c:pt>
              </c:strCache>
            </c:strRef>
          </c:cat>
          <c:val>
            <c:numRef>
              <c:f>Sheet1!$B$2:$B$50</c:f>
              <c:numCache>
                <c:formatCode>General</c:formatCode>
                <c:ptCount val="49"/>
                <c:pt idx="0">
                  <c:v>0.19500000000000001</c:v>
                </c:pt>
                <c:pt idx="1">
                  <c:v>0.59399999999999997</c:v>
                </c:pt>
                <c:pt idx="2">
                  <c:v>0.13400000000000001</c:v>
                </c:pt>
                <c:pt idx="3">
                  <c:v>0.41899999999999998</c:v>
                </c:pt>
                <c:pt idx="4">
                  <c:v>1.4</c:v>
                </c:pt>
                <c:pt idx="5">
                  <c:v>1.4650000000000001</c:v>
                </c:pt>
                <c:pt idx="6">
                  <c:v>1.538</c:v>
                </c:pt>
                <c:pt idx="7">
                  <c:v>1.147</c:v>
                </c:pt>
                <c:pt idx="8">
                  <c:v>0.50700000000000001</c:v>
                </c:pt>
                <c:pt idx="9">
                  <c:v>0</c:v>
                </c:pt>
                <c:pt idx="10">
                  <c:v>0.32500000000000001</c:v>
                </c:pt>
                <c:pt idx="11">
                  <c:v>0</c:v>
                </c:pt>
                <c:pt idx="12">
                  <c:v>0.80600000000000005</c:v>
                </c:pt>
                <c:pt idx="13">
                  <c:v>0.254</c:v>
                </c:pt>
                <c:pt idx="14">
                  <c:v>0.499</c:v>
                </c:pt>
                <c:pt idx="15">
                  <c:v>1.08</c:v>
                </c:pt>
                <c:pt idx="16">
                  <c:v>0.56200000000000006</c:v>
                </c:pt>
                <c:pt idx="17">
                  <c:v>1.089</c:v>
                </c:pt>
                <c:pt idx="18">
                  <c:v>1.173</c:v>
                </c:pt>
                <c:pt idx="19">
                  <c:v>0.41299999999999998</c:v>
                </c:pt>
                <c:pt idx="20">
                  <c:v>0.67900000000000005</c:v>
                </c:pt>
                <c:pt idx="21">
                  <c:v>0.2</c:v>
                </c:pt>
                <c:pt idx="22">
                  <c:v>0.61199999999999999</c:v>
                </c:pt>
                <c:pt idx="23">
                  <c:v>0.73399999999999999</c:v>
                </c:pt>
                <c:pt idx="24">
                  <c:v>1.923</c:v>
                </c:pt>
                <c:pt idx="25">
                  <c:v>1.159</c:v>
                </c:pt>
                <c:pt idx="26">
                  <c:v>1.0760000000000001</c:v>
                </c:pt>
                <c:pt idx="27">
                  <c:v>0.70099999999999996</c:v>
                </c:pt>
                <c:pt idx="28">
                  <c:v>0.80600000000000005</c:v>
                </c:pt>
                <c:pt idx="29">
                  <c:v>0.67</c:v>
                </c:pt>
                <c:pt idx="30">
                  <c:v>0.23899999999999999</c:v>
                </c:pt>
                <c:pt idx="31">
                  <c:v>0</c:v>
                </c:pt>
                <c:pt idx="32">
                  <c:v>1.204</c:v>
                </c:pt>
                <c:pt idx="33">
                  <c:v>1.093</c:v>
                </c:pt>
                <c:pt idx="34">
                  <c:v>0.78200000000000003</c:v>
                </c:pt>
                <c:pt idx="35">
                  <c:v>0.97399999999999998</c:v>
                </c:pt>
                <c:pt idx="36">
                  <c:v>0.94499999999999995</c:v>
                </c:pt>
                <c:pt idx="37">
                  <c:v>16.853999999999999</c:v>
                </c:pt>
                <c:pt idx="38">
                  <c:v>0.44</c:v>
                </c:pt>
                <c:pt idx="39">
                  <c:v>0</c:v>
                </c:pt>
                <c:pt idx="40">
                  <c:v>0.56200000000000006</c:v>
                </c:pt>
                <c:pt idx="41">
                  <c:v>0.93300000000000005</c:v>
                </c:pt>
                <c:pt idx="42">
                  <c:v>0</c:v>
                </c:pt>
                <c:pt idx="43">
                  <c:v>0.49399999999999999</c:v>
                </c:pt>
                <c:pt idx="44">
                  <c:v>0</c:v>
                </c:pt>
                <c:pt idx="45">
                  <c:v>0.64400000000000002</c:v>
                </c:pt>
                <c:pt idx="46">
                  <c:v>0.48699999999999999</c:v>
                </c:pt>
                <c:pt idx="47">
                  <c:v>0.61799999999999999</c:v>
                </c:pt>
                <c:pt idx="48">
                  <c:v>0.876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A-422D-AAD6-DE4F37A77B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460797136"/>
        <c:axId val="1460798096"/>
      </c:barChart>
      <c:catAx>
        <c:axId val="1460797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798096"/>
        <c:crosses val="autoZero"/>
        <c:auto val="1"/>
        <c:lblAlgn val="ctr"/>
        <c:lblOffset val="100"/>
        <c:noMultiLvlLbl val="0"/>
      </c:catAx>
      <c:valAx>
        <c:axId val="1460798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79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Fraud Transaction % By Card Company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58-4EC6-9270-CA4952BB28C0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58-4EC6-9270-CA4952BB28C0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58-4EC6-9270-CA4952BB28C0}"/>
              </c:ext>
            </c:extLst>
          </c:dPt>
          <c:dPt>
            <c:idx val="3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858-4EC6-9270-CA4952BB28C0}"/>
              </c:ext>
            </c:extLst>
          </c:dPt>
          <c:dPt>
            <c:idx val="4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858-4EC6-9270-CA4952BB28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Amex</c:v>
                </c:pt>
                <c:pt idx="1">
                  <c:v>Discover</c:v>
                </c:pt>
                <c:pt idx="2">
                  <c:v>Mastercard</c:v>
                </c:pt>
                <c:pt idx="3">
                  <c:v>Other</c:v>
                </c:pt>
                <c:pt idx="4">
                  <c:v>Visa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</c:v>
                </c:pt>
                <c:pt idx="1">
                  <c:v>93</c:v>
                </c:pt>
                <c:pt idx="2">
                  <c:v>62</c:v>
                </c:pt>
                <c:pt idx="3">
                  <c:v>79</c:v>
                </c:pt>
                <c:pt idx="4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AE-43EE-8BC1-3154DF7871D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Percentage of Fraud Transactions by Category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Sheet1!$A$2:$A$15</c:f>
              <c:strCache>
                <c:ptCount val="14"/>
                <c:pt idx="0">
                  <c:v>shopping_net</c:v>
                </c:pt>
                <c:pt idx="1">
                  <c:v>grocery_pos</c:v>
                </c:pt>
                <c:pt idx="2">
                  <c:v>shopping_pos</c:v>
                </c:pt>
                <c:pt idx="3">
                  <c:v>misc_net</c:v>
                </c:pt>
                <c:pt idx="4">
                  <c:v>gas_transport</c:v>
                </c:pt>
                <c:pt idx="5">
                  <c:v>misc_pos</c:v>
                </c:pt>
                <c:pt idx="6">
                  <c:v>entertainment</c:v>
                </c:pt>
                <c:pt idx="7">
                  <c:v>personal_care</c:v>
                </c:pt>
                <c:pt idx="8">
                  <c:v>home</c:v>
                </c:pt>
                <c:pt idx="9">
                  <c:v>kids_pets</c:v>
                </c:pt>
                <c:pt idx="10">
                  <c:v>health_fitness</c:v>
                </c:pt>
                <c:pt idx="11">
                  <c:v>grocery_net</c:v>
                </c:pt>
                <c:pt idx="12">
                  <c:v>food_dining</c:v>
                </c:pt>
                <c:pt idx="13">
                  <c:v>travel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23.65</c:v>
                </c:pt>
                <c:pt idx="1">
                  <c:v>22.9</c:v>
                </c:pt>
                <c:pt idx="2">
                  <c:v>12.8</c:v>
                </c:pt>
                <c:pt idx="3">
                  <c:v>12.2</c:v>
                </c:pt>
                <c:pt idx="4">
                  <c:v>7.9</c:v>
                </c:pt>
                <c:pt idx="5">
                  <c:v>3.5</c:v>
                </c:pt>
                <c:pt idx="6">
                  <c:v>3.2</c:v>
                </c:pt>
                <c:pt idx="7">
                  <c:v>2.8</c:v>
                </c:pt>
                <c:pt idx="8">
                  <c:v>2.4700000000000002</c:v>
                </c:pt>
                <c:pt idx="9">
                  <c:v>2.4700000000000002</c:v>
                </c:pt>
                <c:pt idx="10">
                  <c:v>1.7</c:v>
                </c:pt>
                <c:pt idx="11">
                  <c:v>1.6</c:v>
                </c:pt>
                <c:pt idx="1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12-4F8C-9533-630B9D3F5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489454032"/>
        <c:axId val="1489454992"/>
      </c:barChart>
      <c:catAx>
        <c:axId val="148945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9454992"/>
        <c:crosses val="autoZero"/>
        <c:auto val="1"/>
        <c:lblAlgn val="ctr"/>
        <c:lblOffset val="100"/>
        <c:noMultiLvlLbl val="0"/>
      </c:catAx>
      <c:valAx>
        <c:axId val="14894549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Percentage of Fraud Transactions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945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Percentage</a:t>
            </a:r>
            <a:r>
              <a:rPr lang="en-US" baseline="0"/>
              <a:t> of Fraud Transactions by Age Group (Resulting Data)</a:t>
            </a:r>
          </a:p>
          <a:p>
            <a:pPr>
              <a:defRPr/>
            </a:pPr>
            <a:endParaRPr lang="en-US" baseline="0"/>
          </a:p>
          <a:p>
            <a:pPr>
              <a:defRPr/>
            </a:pPr>
            <a:endParaRPr lang="en-US"/>
          </a:p>
        </c:rich>
      </c:tx>
      <c:layout>
        <c:manualLayout>
          <c:xMode val="edge"/>
          <c:yMode val="edge"/>
          <c:x val="0.1213881484268392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393331692913379E-2"/>
          <c:y val="0.11448055398126511"/>
          <c:w val="0.93360666830708661"/>
          <c:h val="0.768148697825498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 50-59</c:v>
                </c:pt>
                <c:pt idx="4">
                  <c:v>60-69</c:v>
                </c:pt>
                <c:pt idx="5">
                  <c:v>70+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23.21</c:v>
                </c:pt>
                <c:pt idx="1">
                  <c:v>21.43</c:v>
                </c:pt>
                <c:pt idx="2">
                  <c:v>16.07</c:v>
                </c:pt>
                <c:pt idx="3">
                  <c:v>14.29</c:v>
                </c:pt>
                <c:pt idx="4">
                  <c:v>8.93</c:v>
                </c:pt>
                <c:pt idx="5">
                  <c:v>7.14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CA-4DC6-A88B-29FD305D9F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 50-59</c:v>
                </c:pt>
                <c:pt idx="4">
                  <c:v>60-69</c:v>
                </c:pt>
                <c:pt idx="5">
                  <c:v>70+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40CA-4DC6-A88B-29FD305D9F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 50-59</c:v>
                </c:pt>
                <c:pt idx="4">
                  <c:v>60-69</c:v>
                </c:pt>
                <c:pt idx="5">
                  <c:v>70+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40CA-4DC6-A88B-29FD305D9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5777552"/>
        <c:axId val="1035780912"/>
      </c:barChart>
      <c:catAx>
        <c:axId val="103577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780912"/>
        <c:crosses val="autoZero"/>
        <c:auto val="1"/>
        <c:lblAlgn val="ctr"/>
        <c:lblOffset val="100"/>
        <c:noMultiLvlLbl val="0"/>
      </c:catAx>
      <c:valAx>
        <c:axId val="1035780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777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Percentage</a:t>
            </a:r>
            <a:r>
              <a:rPr lang="en-US" baseline="0"/>
              <a:t> of Fraud Transactions by Age Group (Training Data)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60-69</c:v>
                </c:pt>
                <c:pt idx="5">
                  <c:v>70+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23.25</c:v>
                </c:pt>
                <c:pt idx="1">
                  <c:v>22.31</c:v>
                </c:pt>
                <c:pt idx="2">
                  <c:v>15.57</c:v>
                </c:pt>
                <c:pt idx="3">
                  <c:v>12.72</c:v>
                </c:pt>
                <c:pt idx="4">
                  <c:v>10.78</c:v>
                </c:pt>
                <c:pt idx="5">
                  <c:v>10.25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C-4865-BF30-A239AC2ADD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18-29</c:v>
                </c:pt>
                <c:pt idx="1">
                  <c:v>30-39</c:v>
                </c:pt>
                <c:pt idx="2">
                  <c:v>40-49</c:v>
                </c:pt>
                <c:pt idx="3">
                  <c:v>50-59</c:v>
                </c:pt>
                <c:pt idx="4">
                  <c:v>60-69</c:v>
                </c:pt>
                <c:pt idx="5">
                  <c:v>70+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BA0C-4865-BF30-A239AC2ADD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8207711"/>
        <c:axId val="1858208191"/>
      </c:barChart>
      <c:catAx>
        <c:axId val="1858207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8208191"/>
        <c:crosses val="autoZero"/>
        <c:auto val="1"/>
        <c:lblAlgn val="ctr"/>
        <c:lblOffset val="100"/>
        <c:noMultiLvlLbl val="0"/>
      </c:catAx>
      <c:valAx>
        <c:axId val="1858208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8207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537DB-8CCA-4F29-8B74-8DBC72037A67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3835B9-D370-4631-B77B-546508E1F619}">
      <dgm:prSet custT="1"/>
      <dgm:spPr/>
      <dgm:t>
        <a:bodyPr/>
        <a:lstStyle/>
        <a:p>
          <a:r>
            <a:rPr lang="en-US" sz="2400" b="0" i="0"/>
            <a:t>Our objective was to construct a predictive model utilizing a provided dataset. </a:t>
          </a:r>
          <a:endParaRPr lang="en-US" sz="2400"/>
        </a:p>
      </dgm:t>
    </dgm:pt>
    <dgm:pt modelId="{F6822F08-949E-43F9-97C5-51713717D367}" type="parTrans" cxnId="{D16FA828-6D12-4DCE-9FB4-A922A0AC98AB}">
      <dgm:prSet/>
      <dgm:spPr/>
      <dgm:t>
        <a:bodyPr/>
        <a:lstStyle/>
        <a:p>
          <a:endParaRPr lang="en-US" sz="1600"/>
        </a:p>
      </dgm:t>
    </dgm:pt>
    <dgm:pt modelId="{9DA4C983-84BF-4F09-8C05-C7F3968F0A6F}" type="sibTrans" cxnId="{D16FA828-6D12-4DCE-9FB4-A922A0AC98AB}">
      <dgm:prSet/>
      <dgm:spPr/>
      <dgm:t>
        <a:bodyPr/>
        <a:lstStyle/>
        <a:p>
          <a:endParaRPr lang="en-US" sz="1600"/>
        </a:p>
      </dgm:t>
    </dgm:pt>
    <dgm:pt modelId="{A12F099D-E97C-46FC-9928-2428296AF318}">
      <dgm:prSet custT="1"/>
      <dgm:spPr/>
      <dgm:t>
        <a:bodyPr/>
        <a:lstStyle/>
        <a:p>
          <a:r>
            <a:rPr lang="en-US" sz="2400" b="0" i="0"/>
            <a:t>It should be able to discern fraudulent transactions based on variables such as transaction amount, card number, city population, etc.</a:t>
          </a:r>
          <a:endParaRPr lang="en-US" sz="2400"/>
        </a:p>
      </dgm:t>
    </dgm:pt>
    <dgm:pt modelId="{587C0DC5-D84D-4CCE-9736-423F1835D22F}" type="parTrans" cxnId="{B960BC2E-354D-4670-85BE-54ACE5E8E16E}">
      <dgm:prSet/>
      <dgm:spPr/>
      <dgm:t>
        <a:bodyPr/>
        <a:lstStyle/>
        <a:p>
          <a:endParaRPr lang="en-US" sz="1600"/>
        </a:p>
      </dgm:t>
    </dgm:pt>
    <dgm:pt modelId="{F51E1178-DE44-422B-B230-D48659E41C44}" type="sibTrans" cxnId="{B960BC2E-354D-4670-85BE-54ACE5E8E16E}">
      <dgm:prSet/>
      <dgm:spPr/>
      <dgm:t>
        <a:bodyPr/>
        <a:lstStyle/>
        <a:p>
          <a:endParaRPr lang="en-US" sz="1600"/>
        </a:p>
      </dgm:t>
    </dgm:pt>
    <dgm:pt modelId="{D450AFDE-3F14-4F51-9E61-7A524E747078}" type="pres">
      <dgm:prSet presAssocID="{103537DB-8CCA-4F29-8B74-8DBC72037A6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96EE07-004A-45A4-9ABA-B892829F287D}" type="pres">
      <dgm:prSet presAssocID="{E03835B9-D370-4631-B77B-546508E1F619}" presName="hierRoot1" presStyleCnt="0"/>
      <dgm:spPr/>
    </dgm:pt>
    <dgm:pt modelId="{0621DE8A-6E8C-4A10-8407-0A0F9F13E344}" type="pres">
      <dgm:prSet presAssocID="{E03835B9-D370-4631-B77B-546508E1F619}" presName="composite" presStyleCnt="0"/>
      <dgm:spPr/>
    </dgm:pt>
    <dgm:pt modelId="{827414FD-4761-4F70-B63A-324561DDA282}" type="pres">
      <dgm:prSet presAssocID="{E03835B9-D370-4631-B77B-546508E1F619}" presName="background" presStyleLbl="node0" presStyleIdx="0" presStyleCnt="2"/>
      <dgm:spPr/>
    </dgm:pt>
    <dgm:pt modelId="{23D52EC5-EEE3-4C81-A830-D6CB96C36C05}" type="pres">
      <dgm:prSet presAssocID="{E03835B9-D370-4631-B77B-546508E1F619}" presName="text" presStyleLbl="fgAcc0" presStyleIdx="0" presStyleCnt="2">
        <dgm:presLayoutVars>
          <dgm:chPref val="3"/>
        </dgm:presLayoutVars>
      </dgm:prSet>
      <dgm:spPr/>
    </dgm:pt>
    <dgm:pt modelId="{CEB47F60-146F-4615-AFBC-75D244776363}" type="pres">
      <dgm:prSet presAssocID="{E03835B9-D370-4631-B77B-546508E1F619}" presName="hierChild2" presStyleCnt="0"/>
      <dgm:spPr/>
    </dgm:pt>
    <dgm:pt modelId="{C1185ECC-2246-4F58-81DA-AE3A6DDBBAFF}" type="pres">
      <dgm:prSet presAssocID="{A12F099D-E97C-46FC-9928-2428296AF318}" presName="hierRoot1" presStyleCnt="0"/>
      <dgm:spPr/>
    </dgm:pt>
    <dgm:pt modelId="{ED2A1A3B-E84C-456E-9E2F-ADDA6F682336}" type="pres">
      <dgm:prSet presAssocID="{A12F099D-E97C-46FC-9928-2428296AF318}" presName="composite" presStyleCnt="0"/>
      <dgm:spPr/>
    </dgm:pt>
    <dgm:pt modelId="{22605237-4365-4AE4-806C-B2F8933999FA}" type="pres">
      <dgm:prSet presAssocID="{A12F099D-E97C-46FC-9928-2428296AF318}" presName="background" presStyleLbl="node0" presStyleIdx="1" presStyleCnt="2"/>
      <dgm:spPr/>
    </dgm:pt>
    <dgm:pt modelId="{BF8B6213-B0CD-402A-BA3E-835F3E9A67B3}" type="pres">
      <dgm:prSet presAssocID="{A12F099D-E97C-46FC-9928-2428296AF318}" presName="text" presStyleLbl="fgAcc0" presStyleIdx="1" presStyleCnt="2">
        <dgm:presLayoutVars>
          <dgm:chPref val="3"/>
        </dgm:presLayoutVars>
      </dgm:prSet>
      <dgm:spPr/>
    </dgm:pt>
    <dgm:pt modelId="{315C86FD-E461-4005-A6DF-64079F7F916D}" type="pres">
      <dgm:prSet presAssocID="{A12F099D-E97C-46FC-9928-2428296AF318}" presName="hierChild2" presStyleCnt="0"/>
      <dgm:spPr/>
    </dgm:pt>
  </dgm:ptLst>
  <dgm:cxnLst>
    <dgm:cxn modelId="{D16FA828-6D12-4DCE-9FB4-A922A0AC98AB}" srcId="{103537DB-8CCA-4F29-8B74-8DBC72037A67}" destId="{E03835B9-D370-4631-B77B-546508E1F619}" srcOrd="0" destOrd="0" parTransId="{F6822F08-949E-43F9-97C5-51713717D367}" sibTransId="{9DA4C983-84BF-4F09-8C05-C7F3968F0A6F}"/>
    <dgm:cxn modelId="{B960BC2E-354D-4670-85BE-54ACE5E8E16E}" srcId="{103537DB-8CCA-4F29-8B74-8DBC72037A67}" destId="{A12F099D-E97C-46FC-9928-2428296AF318}" srcOrd="1" destOrd="0" parTransId="{587C0DC5-D84D-4CCE-9736-423F1835D22F}" sibTransId="{F51E1178-DE44-422B-B230-D48659E41C44}"/>
    <dgm:cxn modelId="{5C2C6644-A1BA-4FBE-B4B8-FC38007776FE}" type="presOf" srcId="{103537DB-8CCA-4F29-8B74-8DBC72037A67}" destId="{D450AFDE-3F14-4F51-9E61-7A524E747078}" srcOrd="0" destOrd="0" presId="urn:microsoft.com/office/officeart/2005/8/layout/hierarchy1"/>
    <dgm:cxn modelId="{B708C69C-E51C-45F4-B18B-0CC6FD3B30D4}" type="presOf" srcId="{E03835B9-D370-4631-B77B-546508E1F619}" destId="{23D52EC5-EEE3-4C81-A830-D6CB96C36C05}" srcOrd="0" destOrd="0" presId="urn:microsoft.com/office/officeart/2005/8/layout/hierarchy1"/>
    <dgm:cxn modelId="{B0EF9BAE-CD45-4993-8BBC-F1DAB1C8ADF1}" type="presOf" srcId="{A12F099D-E97C-46FC-9928-2428296AF318}" destId="{BF8B6213-B0CD-402A-BA3E-835F3E9A67B3}" srcOrd="0" destOrd="0" presId="urn:microsoft.com/office/officeart/2005/8/layout/hierarchy1"/>
    <dgm:cxn modelId="{A7CFC8BE-50E2-4108-B8C7-1A6083D49491}" type="presParOf" srcId="{D450AFDE-3F14-4F51-9E61-7A524E747078}" destId="{BA96EE07-004A-45A4-9ABA-B892829F287D}" srcOrd="0" destOrd="0" presId="urn:microsoft.com/office/officeart/2005/8/layout/hierarchy1"/>
    <dgm:cxn modelId="{033614AD-EF74-43B6-8210-8F1C1E3BF607}" type="presParOf" srcId="{BA96EE07-004A-45A4-9ABA-B892829F287D}" destId="{0621DE8A-6E8C-4A10-8407-0A0F9F13E344}" srcOrd="0" destOrd="0" presId="urn:microsoft.com/office/officeart/2005/8/layout/hierarchy1"/>
    <dgm:cxn modelId="{4B7E5CE1-AF3E-4163-BC2F-FBD44F198995}" type="presParOf" srcId="{0621DE8A-6E8C-4A10-8407-0A0F9F13E344}" destId="{827414FD-4761-4F70-B63A-324561DDA282}" srcOrd="0" destOrd="0" presId="urn:microsoft.com/office/officeart/2005/8/layout/hierarchy1"/>
    <dgm:cxn modelId="{18F95377-560C-4358-9E41-5EDF455C507A}" type="presParOf" srcId="{0621DE8A-6E8C-4A10-8407-0A0F9F13E344}" destId="{23D52EC5-EEE3-4C81-A830-D6CB96C36C05}" srcOrd="1" destOrd="0" presId="urn:microsoft.com/office/officeart/2005/8/layout/hierarchy1"/>
    <dgm:cxn modelId="{279710B5-EA0F-4FC1-A28F-0D3F70F9B4C9}" type="presParOf" srcId="{BA96EE07-004A-45A4-9ABA-B892829F287D}" destId="{CEB47F60-146F-4615-AFBC-75D244776363}" srcOrd="1" destOrd="0" presId="urn:microsoft.com/office/officeart/2005/8/layout/hierarchy1"/>
    <dgm:cxn modelId="{CCD010A6-68A7-4661-8A7A-2B66BC27A165}" type="presParOf" srcId="{D450AFDE-3F14-4F51-9E61-7A524E747078}" destId="{C1185ECC-2246-4F58-81DA-AE3A6DDBBAFF}" srcOrd="1" destOrd="0" presId="urn:microsoft.com/office/officeart/2005/8/layout/hierarchy1"/>
    <dgm:cxn modelId="{6DF377BF-F182-4CDC-A850-F7FCE0130E09}" type="presParOf" srcId="{C1185ECC-2246-4F58-81DA-AE3A6DDBBAFF}" destId="{ED2A1A3B-E84C-456E-9E2F-ADDA6F682336}" srcOrd="0" destOrd="0" presId="urn:microsoft.com/office/officeart/2005/8/layout/hierarchy1"/>
    <dgm:cxn modelId="{E2D8D14A-1378-4B60-8288-8975E2BBB833}" type="presParOf" srcId="{ED2A1A3B-E84C-456E-9E2F-ADDA6F682336}" destId="{22605237-4365-4AE4-806C-B2F8933999FA}" srcOrd="0" destOrd="0" presId="urn:microsoft.com/office/officeart/2005/8/layout/hierarchy1"/>
    <dgm:cxn modelId="{252D0E8F-1863-46AD-B1B0-834FBB24F6D6}" type="presParOf" srcId="{ED2A1A3B-E84C-456E-9E2F-ADDA6F682336}" destId="{BF8B6213-B0CD-402A-BA3E-835F3E9A67B3}" srcOrd="1" destOrd="0" presId="urn:microsoft.com/office/officeart/2005/8/layout/hierarchy1"/>
    <dgm:cxn modelId="{1D017663-9D6B-4AF3-8511-8B78BA4A9F50}" type="presParOf" srcId="{C1185ECC-2246-4F58-81DA-AE3A6DDBBAFF}" destId="{315C86FD-E461-4005-A6DF-64079F7F91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EEF41F-CE00-4180-A7B6-B2ADDBD6892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045526-2CE6-4F56-8816-C57FA872E1E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Logistic Regression</a:t>
          </a:r>
          <a:r>
            <a:rPr lang="en-CA"/>
            <a:t>: </a:t>
          </a:r>
          <a:r>
            <a:rPr lang="en-US"/>
            <a:t> A statistical method that tries to model the relationship between a dependent variable and one or more independent variables using a straight line</a:t>
          </a:r>
          <a:endParaRPr lang="en-US" dirty="0"/>
        </a:p>
      </dgm:t>
    </dgm:pt>
    <dgm:pt modelId="{43713578-BE4A-4879-93BF-F4DBB9E31E0E}" type="parTrans" cxnId="{B789FDA7-B459-4E66-B313-343064430B07}">
      <dgm:prSet/>
      <dgm:spPr/>
      <dgm:t>
        <a:bodyPr/>
        <a:lstStyle/>
        <a:p>
          <a:endParaRPr lang="en-US"/>
        </a:p>
      </dgm:t>
    </dgm:pt>
    <dgm:pt modelId="{AF826AD8-EE10-4501-A22B-153E6F5C74CB}" type="sibTrans" cxnId="{B789FDA7-B459-4E66-B313-343064430B07}">
      <dgm:prSet/>
      <dgm:spPr/>
      <dgm:t>
        <a:bodyPr/>
        <a:lstStyle/>
        <a:p>
          <a:endParaRPr lang="en-US"/>
        </a:p>
      </dgm:t>
    </dgm:pt>
    <dgm:pt modelId="{5303B96C-672B-4847-9D73-BCE6D6CE64D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Decision Tree Regression</a:t>
          </a:r>
          <a:r>
            <a:rPr lang="en-CA"/>
            <a:t>: Uses </a:t>
          </a:r>
          <a:r>
            <a:rPr lang="en-US"/>
            <a:t>a tree-like model of decisions. It splits the data into different partitions based on certain conditions and makes a prediction for each partition.</a:t>
          </a:r>
        </a:p>
      </dgm:t>
    </dgm:pt>
    <dgm:pt modelId="{12E5EAC2-D4D4-45D9-95BB-4BCA9F714E0D}" type="parTrans" cxnId="{00E8A302-8C0A-4C0E-8A13-54E3789EC324}">
      <dgm:prSet/>
      <dgm:spPr/>
      <dgm:t>
        <a:bodyPr/>
        <a:lstStyle/>
        <a:p>
          <a:endParaRPr lang="en-US"/>
        </a:p>
      </dgm:t>
    </dgm:pt>
    <dgm:pt modelId="{B07AA7C5-94D0-444A-BF1B-C69E530EEF2C}" type="sibTrans" cxnId="{00E8A302-8C0A-4C0E-8A13-54E3789EC324}">
      <dgm:prSet/>
      <dgm:spPr/>
      <dgm:t>
        <a:bodyPr/>
        <a:lstStyle/>
        <a:p>
          <a:endParaRPr lang="en-US"/>
        </a:p>
      </dgm:t>
    </dgm:pt>
    <dgm:pt modelId="{0D80C6C4-8E7D-4118-9366-9E5F223D959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Random Forest</a:t>
          </a:r>
          <a:r>
            <a:rPr lang="en-CA"/>
            <a:t>: </a:t>
          </a:r>
          <a:r>
            <a:rPr lang="en-US"/>
            <a:t>Uses a collection of decision trees. It creates multiple decision trees on subsets of the data and averages their predictions. </a:t>
          </a:r>
        </a:p>
      </dgm:t>
    </dgm:pt>
    <dgm:pt modelId="{CBE9702A-8AC1-4145-85E0-BDC3BE63285A}" type="parTrans" cxnId="{B2989817-B816-48DC-BEB2-89A7FD976DA2}">
      <dgm:prSet/>
      <dgm:spPr/>
      <dgm:t>
        <a:bodyPr/>
        <a:lstStyle/>
        <a:p>
          <a:endParaRPr lang="en-US"/>
        </a:p>
      </dgm:t>
    </dgm:pt>
    <dgm:pt modelId="{B411538C-EF90-46B7-8AC3-EFDD1336784D}" type="sibTrans" cxnId="{B2989817-B816-48DC-BEB2-89A7FD976DA2}">
      <dgm:prSet/>
      <dgm:spPr/>
      <dgm:t>
        <a:bodyPr/>
        <a:lstStyle/>
        <a:p>
          <a:endParaRPr lang="en-US"/>
        </a:p>
      </dgm:t>
    </dgm:pt>
    <dgm:pt modelId="{B29A2A40-556F-49D5-B8D0-D6B2D34F84C6}" type="pres">
      <dgm:prSet presAssocID="{DEEEF41F-CE00-4180-A7B6-B2ADDBD68922}" presName="root" presStyleCnt="0">
        <dgm:presLayoutVars>
          <dgm:dir/>
          <dgm:resizeHandles val="exact"/>
        </dgm:presLayoutVars>
      </dgm:prSet>
      <dgm:spPr/>
    </dgm:pt>
    <dgm:pt modelId="{89533228-2E9F-44A5-8E47-D64F126D467B}" type="pres">
      <dgm:prSet presAssocID="{4B045526-2CE6-4F56-8816-C57FA872E1E1}" presName="compNode" presStyleCnt="0"/>
      <dgm:spPr/>
    </dgm:pt>
    <dgm:pt modelId="{84DA9C9B-1D5D-4685-9BA8-174146BBFE5E}" type="pres">
      <dgm:prSet presAssocID="{4B045526-2CE6-4F56-8816-C57FA872E1E1}" presName="bgRect" presStyleLbl="bgShp" presStyleIdx="0" presStyleCnt="3"/>
      <dgm:spPr/>
    </dgm:pt>
    <dgm:pt modelId="{07CD8AD2-FDD8-411C-B953-0A42DC1981EC}" type="pres">
      <dgm:prSet presAssocID="{4B045526-2CE6-4F56-8816-C57FA872E1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A59226-A4E9-4CF6-9072-4B6C0BC8BDD1}" type="pres">
      <dgm:prSet presAssocID="{4B045526-2CE6-4F56-8816-C57FA872E1E1}" presName="spaceRect" presStyleCnt="0"/>
      <dgm:spPr/>
    </dgm:pt>
    <dgm:pt modelId="{18C8C875-81C7-42AA-8F52-0A46FB43DA09}" type="pres">
      <dgm:prSet presAssocID="{4B045526-2CE6-4F56-8816-C57FA872E1E1}" presName="parTx" presStyleLbl="revTx" presStyleIdx="0" presStyleCnt="3">
        <dgm:presLayoutVars>
          <dgm:chMax val="0"/>
          <dgm:chPref val="0"/>
        </dgm:presLayoutVars>
      </dgm:prSet>
      <dgm:spPr/>
    </dgm:pt>
    <dgm:pt modelId="{8F615AB7-86B2-41C7-B801-10174CDBF88C}" type="pres">
      <dgm:prSet presAssocID="{AF826AD8-EE10-4501-A22B-153E6F5C74CB}" presName="sibTrans" presStyleCnt="0"/>
      <dgm:spPr/>
    </dgm:pt>
    <dgm:pt modelId="{5236AC39-09CD-4EF3-A8A5-7233BC407795}" type="pres">
      <dgm:prSet presAssocID="{5303B96C-672B-4847-9D73-BCE6D6CE64DD}" presName="compNode" presStyleCnt="0"/>
      <dgm:spPr/>
    </dgm:pt>
    <dgm:pt modelId="{79C22BA0-ACC5-4186-BBAE-03161BD75255}" type="pres">
      <dgm:prSet presAssocID="{5303B96C-672B-4847-9D73-BCE6D6CE64DD}" presName="bgRect" presStyleLbl="bgShp" presStyleIdx="1" presStyleCnt="3"/>
      <dgm:spPr/>
    </dgm:pt>
    <dgm:pt modelId="{8548C887-B8CA-4B93-A7F9-5B60E57E5BDF}" type="pres">
      <dgm:prSet presAssocID="{5303B96C-672B-4847-9D73-BCE6D6CE64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BF2ECA7-B9B8-4EC4-806F-D14B34ABB6F9}" type="pres">
      <dgm:prSet presAssocID="{5303B96C-672B-4847-9D73-BCE6D6CE64DD}" presName="spaceRect" presStyleCnt="0"/>
      <dgm:spPr/>
    </dgm:pt>
    <dgm:pt modelId="{8CEECEA8-4178-480D-9237-4300AEB4A667}" type="pres">
      <dgm:prSet presAssocID="{5303B96C-672B-4847-9D73-BCE6D6CE64DD}" presName="parTx" presStyleLbl="revTx" presStyleIdx="1" presStyleCnt="3">
        <dgm:presLayoutVars>
          <dgm:chMax val="0"/>
          <dgm:chPref val="0"/>
        </dgm:presLayoutVars>
      </dgm:prSet>
      <dgm:spPr/>
    </dgm:pt>
    <dgm:pt modelId="{C2D947E2-DB69-4489-B206-18D6FB3070BA}" type="pres">
      <dgm:prSet presAssocID="{B07AA7C5-94D0-444A-BF1B-C69E530EEF2C}" presName="sibTrans" presStyleCnt="0"/>
      <dgm:spPr/>
    </dgm:pt>
    <dgm:pt modelId="{D8211775-1BCE-4C2C-892B-4138D2634416}" type="pres">
      <dgm:prSet presAssocID="{0D80C6C4-8E7D-4118-9366-9E5F223D9595}" presName="compNode" presStyleCnt="0"/>
      <dgm:spPr/>
    </dgm:pt>
    <dgm:pt modelId="{0A058BD6-AD24-4CDB-A13E-CE4ACBFD5881}" type="pres">
      <dgm:prSet presAssocID="{0D80C6C4-8E7D-4118-9366-9E5F223D9595}" presName="bgRect" presStyleLbl="bgShp" presStyleIdx="2" presStyleCnt="3"/>
      <dgm:spPr/>
    </dgm:pt>
    <dgm:pt modelId="{7098DC9A-C362-430D-969D-BCB34D01A79F}" type="pres">
      <dgm:prSet presAssocID="{0D80C6C4-8E7D-4118-9366-9E5F223D95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210DBBBF-2725-4E10-86DF-FBB91606F0EA}" type="pres">
      <dgm:prSet presAssocID="{0D80C6C4-8E7D-4118-9366-9E5F223D9595}" presName="spaceRect" presStyleCnt="0"/>
      <dgm:spPr/>
    </dgm:pt>
    <dgm:pt modelId="{3C7B329C-F499-4981-9056-FE7EC419F2E9}" type="pres">
      <dgm:prSet presAssocID="{0D80C6C4-8E7D-4118-9366-9E5F223D959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E8A302-8C0A-4C0E-8A13-54E3789EC324}" srcId="{DEEEF41F-CE00-4180-A7B6-B2ADDBD68922}" destId="{5303B96C-672B-4847-9D73-BCE6D6CE64DD}" srcOrd="1" destOrd="0" parTransId="{12E5EAC2-D4D4-45D9-95BB-4BCA9F714E0D}" sibTransId="{B07AA7C5-94D0-444A-BF1B-C69E530EEF2C}"/>
    <dgm:cxn modelId="{B2989817-B816-48DC-BEB2-89A7FD976DA2}" srcId="{DEEEF41F-CE00-4180-A7B6-B2ADDBD68922}" destId="{0D80C6C4-8E7D-4118-9366-9E5F223D9595}" srcOrd="2" destOrd="0" parTransId="{CBE9702A-8AC1-4145-85E0-BDC3BE63285A}" sibTransId="{B411538C-EF90-46B7-8AC3-EFDD1336784D}"/>
    <dgm:cxn modelId="{F9D1E52A-FF7A-4F1C-84B6-05609830E5AD}" type="presOf" srcId="{5303B96C-672B-4847-9D73-BCE6D6CE64DD}" destId="{8CEECEA8-4178-480D-9237-4300AEB4A667}" srcOrd="0" destOrd="0" presId="urn:microsoft.com/office/officeart/2018/2/layout/IconVerticalSolidList"/>
    <dgm:cxn modelId="{EC5F725D-169C-4218-9FD7-BA713ACC1F9F}" type="presOf" srcId="{0D80C6C4-8E7D-4118-9366-9E5F223D9595}" destId="{3C7B329C-F499-4981-9056-FE7EC419F2E9}" srcOrd="0" destOrd="0" presId="urn:microsoft.com/office/officeart/2018/2/layout/IconVerticalSolidList"/>
    <dgm:cxn modelId="{45D78D49-AB22-494C-B5F5-65E05F743EFE}" type="presOf" srcId="{4B045526-2CE6-4F56-8816-C57FA872E1E1}" destId="{18C8C875-81C7-42AA-8F52-0A46FB43DA09}" srcOrd="0" destOrd="0" presId="urn:microsoft.com/office/officeart/2018/2/layout/IconVerticalSolidList"/>
    <dgm:cxn modelId="{A159E84E-0ED6-4E8F-8257-D409FE009BA7}" type="presOf" srcId="{DEEEF41F-CE00-4180-A7B6-B2ADDBD68922}" destId="{B29A2A40-556F-49D5-B8D0-D6B2D34F84C6}" srcOrd="0" destOrd="0" presId="urn:microsoft.com/office/officeart/2018/2/layout/IconVerticalSolidList"/>
    <dgm:cxn modelId="{B789FDA7-B459-4E66-B313-343064430B07}" srcId="{DEEEF41F-CE00-4180-A7B6-B2ADDBD68922}" destId="{4B045526-2CE6-4F56-8816-C57FA872E1E1}" srcOrd="0" destOrd="0" parTransId="{43713578-BE4A-4879-93BF-F4DBB9E31E0E}" sibTransId="{AF826AD8-EE10-4501-A22B-153E6F5C74CB}"/>
    <dgm:cxn modelId="{D4913690-9392-4590-9702-38D9CC54B212}" type="presParOf" srcId="{B29A2A40-556F-49D5-B8D0-D6B2D34F84C6}" destId="{89533228-2E9F-44A5-8E47-D64F126D467B}" srcOrd="0" destOrd="0" presId="urn:microsoft.com/office/officeart/2018/2/layout/IconVerticalSolidList"/>
    <dgm:cxn modelId="{03097FD2-6BEB-4D4A-827E-1BFFD4D339C9}" type="presParOf" srcId="{89533228-2E9F-44A5-8E47-D64F126D467B}" destId="{84DA9C9B-1D5D-4685-9BA8-174146BBFE5E}" srcOrd="0" destOrd="0" presId="urn:microsoft.com/office/officeart/2018/2/layout/IconVerticalSolidList"/>
    <dgm:cxn modelId="{E59E5E64-986D-4C31-AB7F-1583DA381288}" type="presParOf" srcId="{89533228-2E9F-44A5-8E47-D64F126D467B}" destId="{07CD8AD2-FDD8-411C-B953-0A42DC1981EC}" srcOrd="1" destOrd="0" presId="urn:microsoft.com/office/officeart/2018/2/layout/IconVerticalSolidList"/>
    <dgm:cxn modelId="{0968D371-2DD5-48C5-95A1-479D6FD9C449}" type="presParOf" srcId="{89533228-2E9F-44A5-8E47-D64F126D467B}" destId="{62A59226-A4E9-4CF6-9072-4B6C0BC8BDD1}" srcOrd="2" destOrd="0" presId="urn:microsoft.com/office/officeart/2018/2/layout/IconVerticalSolidList"/>
    <dgm:cxn modelId="{B109834F-538F-45E9-BFC7-E2D66A5DA6F7}" type="presParOf" srcId="{89533228-2E9F-44A5-8E47-D64F126D467B}" destId="{18C8C875-81C7-42AA-8F52-0A46FB43DA09}" srcOrd="3" destOrd="0" presId="urn:microsoft.com/office/officeart/2018/2/layout/IconVerticalSolidList"/>
    <dgm:cxn modelId="{D84453A7-4DCA-405C-BCD3-3732E983FFA7}" type="presParOf" srcId="{B29A2A40-556F-49D5-B8D0-D6B2D34F84C6}" destId="{8F615AB7-86B2-41C7-B801-10174CDBF88C}" srcOrd="1" destOrd="0" presId="urn:microsoft.com/office/officeart/2018/2/layout/IconVerticalSolidList"/>
    <dgm:cxn modelId="{0AC6EF01-89D8-4921-A185-100F743F0D1B}" type="presParOf" srcId="{B29A2A40-556F-49D5-B8D0-D6B2D34F84C6}" destId="{5236AC39-09CD-4EF3-A8A5-7233BC407795}" srcOrd="2" destOrd="0" presId="urn:microsoft.com/office/officeart/2018/2/layout/IconVerticalSolidList"/>
    <dgm:cxn modelId="{E847019B-3339-49B7-AD6E-755DD6954823}" type="presParOf" srcId="{5236AC39-09CD-4EF3-A8A5-7233BC407795}" destId="{79C22BA0-ACC5-4186-BBAE-03161BD75255}" srcOrd="0" destOrd="0" presId="urn:microsoft.com/office/officeart/2018/2/layout/IconVerticalSolidList"/>
    <dgm:cxn modelId="{952A58AE-C085-45B0-BCC9-40F94027A833}" type="presParOf" srcId="{5236AC39-09CD-4EF3-A8A5-7233BC407795}" destId="{8548C887-B8CA-4B93-A7F9-5B60E57E5BDF}" srcOrd="1" destOrd="0" presId="urn:microsoft.com/office/officeart/2018/2/layout/IconVerticalSolidList"/>
    <dgm:cxn modelId="{CD3693D1-2949-4E5F-BD8E-79D3F90A208E}" type="presParOf" srcId="{5236AC39-09CD-4EF3-A8A5-7233BC407795}" destId="{BBF2ECA7-B9B8-4EC4-806F-D14B34ABB6F9}" srcOrd="2" destOrd="0" presId="urn:microsoft.com/office/officeart/2018/2/layout/IconVerticalSolidList"/>
    <dgm:cxn modelId="{97F927D7-7B7B-40B4-BF01-542BE9A0F0CF}" type="presParOf" srcId="{5236AC39-09CD-4EF3-A8A5-7233BC407795}" destId="{8CEECEA8-4178-480D-9237-4300AEB4A667}" srcOrd="3" destOrd="0" presId="urn:microsoft.com/office/officeart/2018/2/layout/IconVerticalSolidList"/>
    <dgm:cxn modelId="{AC751B87-11F7-4183-98AA-3C1A955BC603}" type="presParOf" srcId="{B29A2A40-556F-49D5-B8D0-D6B2D34F84C6}" destId="{C2D947E2-DB69-4489-B206-18D6FB3070BA}" srcOrd="3" destOrd="0" presId="urn:microsoft.com/office/officeart/2018/2/layout/IconVerticalSolidList"/>
    <dgm:cxn modelId="{29576692-53EF-4227-BFFC-66D1C9281292}" type="presParOf" srcId="{B29A2A40-556F-49D5-B8D0-D6B2D34F84C6}" destId="{D8211775-1BCE-4C2C-892B-4138D2634416}" srcOrd="4" destOrd="0" presId="urn:microsoft.com/office/officeart/2018/2/layout/IconVerticalSolidList"/>
    <dgm:cxn modelId="{D0C2E791-F5DC-47D0-8FD8-0FFBBA16B96D}" type="presParOf" srcId="{D8211775-1BCE-4C2C-892B-4138D2634416}" destId="{0A058BD6-AD24-4CDB-A13E-CE4ACBFD5881}" srcOrd="0" destOrd="0" presId="urn:microsoft.com/office/officeart/2018/2/layout/IconVerticalSolidList"/>
    <dgm:cxn modelId="{A4992588-28DD-4132-A3D2-18527318A2C0}" type="presParOf" srcId="{D8211775-1BCE-4C2C-892B-4138D2634416}" destId="{7098DC9A-C362-430D-969D-BCB34D01A79F}" srcOrd="1" destOrd="0" presId="urn:microsoft.com/office/officeart/2018/2/layout/IconVerticalSolidList"/>
    <dgm:cxn modelId="{528738ED-37A8-4687-88DC-C53B4A869C39}" type="presParOf" srcId="{D8211775-1BCE-4C2C-892B-4138D2634416}" destId="{210DBBBF-2725-4E10-86DF-FBB91606F0EA}" srcOrd="2" destOrd="0" presId="urn:microsoft.com/office/officeart/2018/2/layout/IconVerticalSolidList"/>
    <dgm:cxn modelId="{41BE5D91-A10C-46B3-B455-6CF34DA948D9}" type="presParOf" srcId="{D8211775-1BCE-4C2C-892B-4138D2634416}" destId="{3C7B329C-F499-4981-9056-FE7EC419F2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086B2B-6364-4E93-A26E-19DF31FAB69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B45B876-1423-4899-8D55-2AAC375AFF4D}">
      <dgm:prSet/>
      <dgm:spPr/>
      <dgm:t>
        <a:bodyPr/>
        <a:lstStyle/>
        <a:p>
          <a:r>
            <a:rPr lang="en-US" b="0" i="0"/>
            <a:t>After looking at the data, we decided to build all three models and choose the one with the best accuracy for our submission.</a:t>
          </a:r>
          <a:endParaRPr lang="en-US"/>
        </a:p>
      </dgm:t>
    </dgm:pt>
    <dgm:pt modelId="{BCBCDF51-427A-4FDB-B0A9-86E0D7EA9907}" type="parTrans" cxnId="{2BFF3E0C-B227-4E5B-9B0B-08DC43528FE6}">
      <dgm:prSet/>
      <dgm:spPr/>
      <dgm:t>
        <a:bodyPr/>
        <a:lstStyle/>
        <a:p>
          <a:endParaRPr lang="en-US"/>
        </a:p>
      </dgm:t>
    </dgm:pt>
    <dgm:pt modelId="{4D45731B-F33F-45E8-839C-904301F3BB0D}" type="sibTrans" cxnId="{2BFF3E0C-B227-4E5B-9B0B-08DC43528FE6}">
      <dgm:prSet/>
      <dgm:spPr/>
      <dgm:t>
        <a:bodyPr/>
        <a:lstStyle/>
        <a:p>
          <a:endParaRPr lang="en-US"/>
        </a:p>
      </dgm:t>
    </dgm:pt>
    <dgm:pt modelId="{21FCC08F-52EC-4B0E-BFD0-BC7662044F08}">
      <dgm:prSet/>
      <dgm:spPr/>
      <dgm:t>
        <a:bodyPr/>
        <a:lstStyle/>
        <a:p>
          <a:r>
            <a:rPr lang="en-US" b="0" i="0"/>
            <a:t>Also, we decided to filter some columns out of our training data, as they had a mostly positive impact on the accuracy scores.</a:t>
          </a:r>
          <a:endParaRPr lang="en-US"/>
        </a:p>
      </dgm:t>
    </dgm:pt>
    <dgm:pt modelId="{86D8A007-D9CF-4C25-A1C5-FC89FA3A86AA}" type="parTrans" cxnId="{FD0DF070-196A-417D-B39A-264B48BCCD67}">
      <dgm:prSet/>
      <dgm:spPr/>
      <dgm:t>
        <a:bodyPr/>
        <a:lstStyle/>
        <a:p>
          <a:endParaRPr lang="en-US"/>
        </a:p>
      </dgm:t>
    </dgm:pt>
    <dgm:pt modelId="{C938E53A-4C14-4D30-931E-048F48EC9CD0}" type="sibTrans" cxnId="{FD0DF070-196A-417D-B39A-264B48BCCD67}">
      <dgm:prSet/>
      <dgm:spPr/>
      <dgm:t>
        <a:bodyPr/>
        <a:lstStyle/>
        <a:p>
          <a:endParaRPr lang="en-US"/>
        </a:p>
      </dgm:t>
    </dgm:pt>
    <dgm:pt modelId="{30D5B67E-6A14-40A5-8B39-2075C5D0E6C1}" type="pres">
      <dgm:prSet presAssocID="{34086B2B-6364-4E93-A26E-19DF31FAB69D}" presName="root" presStyleCnt="0">
        <dgm:presLayoutVars>
          <dgm:dir/>
          <dgm:resizeHandles val="exact"/>
        </dgm:presLayoutVars>
      </dgm:prSet>
      <dgm:spPr/>
    </dgm:pt>
    <dgm:pt modelId="{9CCBB2D3-A063-4764-B5B3-43F979A89995}" type="pres">
      <dgm:prSet presAssocID="{2B45B876-1423-4899-8D55-2AAC375AFF4D}" presName="compNode" presStyleCnt="0"/>
      <dgm:spPr/>
    </dgm:pt>
    <dgm:pt modelId="{CFFD52E0-117B-42E9-B9ED-DCEC0E0301EE}" type="pres">
      <dgm:prSet presAssocID="{2B45B876-1423-4899-8D55-2AAC375AFF4D}" presName="bgRect" presStyleLbl="bgShp" presStyleIdx="0" presStyleCnt="2"/>
      <dgm:spPr/>
    </dgm:pt>
    <dgm:pt modelId="{ABB63C5B-231F-482E-BEE2-06529D788655}" type="pres">
      <dgm:prSet presAssocID="{2B45B876-1423-4899-8D55-2AAC375AFF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84A3412-F7B8-4126-A2F9-BF44DDDF65B4}" type="pres">
      <dgm:prSet presAssocID="{2B45B876-1423-4899-8D55-2AAC375AFF4D}" presName="spaceRect" presStyleCnt="0"/>
      <dgm:spPr/>
    </dgm:pt>
    <dgm:pt modelId="{6E43E9C9-6A69-4C45-A4E1-FE292EF2FC30}" type="pres">
      <dgm:prSet presAssocID="{2B45B876-1423-4899-8D55-2AAC375AFF4D}" presName="parTx" presStyleLbl="revTx" presStyleIdx="0" presStyleCnt="2">
        <dgm:presLayoutVars>
          <dgm:chMax val="0"/>
          <dgm:chPref val="0"/>
        </dgm:presLayoutVars>
      </dgm:prSet>
      <dgm:spPr/>
    </dgm:pt>
    <dgm:pt modelId="{9A68D97C-B9A1-4181-9672-78FB5FF7F584}" type="pres">
      <dgm:prSet presAssocID="{4D45731B-F33F-45E8-839C-904301F3BB0D}" presName="sibTrans" presStyleCnt="0"/>
      <dgm:spPr/>
    </dgm:pt>
    <dgm:pt modelId="{219D7F9E-A85E-46F0-90F8-61E249E6C0C8}" type="pres">
      <dgm:prSet presAssocID="{21FCC08F-52EC-4B0E-BFD0-BC7662044F08}" presName="compNode" presStyleCnt="0"/>
      <dgm:spPr/>
    </dgm:pt>
    <dgm:pt modelId="{37EB7F4B-DC85-4F52-B86F-EC092D87B823}" type="pres">
      <dgm:prSet presAssocID="{21FCC08F-52EC-4B0E-BFD0-BC7662044F08}" presName="bgRect" presStyleLbl="bgShp" presStyleIdx="1" presStyleCnt="2"/>
      <dgm:spPr/>
    </dgm:pt>
    <dgm:pt modelId="{C5797F16-801A-44B3-B7A3-E997DD86C731}" type="pres">
      <dgm:prSet presAssocID="{21FCC08F-52EC-4B0E-BFD0-BC7662044F0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08B17AC-BF4B-40A2-952C-5379828271A3}" type="pres">
      <dgm:prSet presAssocID="{21FCC08F-52EC-4B0E-BFD0-BC7662044F08}" presName="spaceRect" presStyleCnt="0"/>
      <dgm:spPr/>
    </dgm:pt>
    <dgm:pt modelId="{030763A8-14E0-43C3-91F5-9726FCCB983C}" type="pres">
      <dgm:prSet presAssocID="{21FCC08F-52EC-4B0E-BFD0-BC7662044F0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F4EE702-71CB-48FB-B5B4-02F760A8B208}" type="presOf" srcId="{2B45B876-1423-4899-8D55-2AAC375AFF4D}" destId="{6E43E9C9-6A69-4C45-A4E1-FE292EF2FC30}" srcOrd="0" destOrd="0" presId="urn:microsoft.com/office/officeart/2018/2/layout/IconVerticalSolidList"/>
    <dgm:cxn modelId="{2BFF3E0C-B227-4E5B-9B0B-08DC43528FE6}" srcId="{34086B2B-6364-4E93-A26E-19DF31FAB69D}" destId="{2B45B876-1423-4899-8D55-2AAC375AFF4D}" srcOrd="0" destOrd="0" parTransId="{BCBCDF51-427A-4FDB-B0A9-86E0D7EA9907}" sibTransId="{4D45731B-F33F-45E8-839C-904301F3BB0D}"/>
    <dgm:cxn modelId="{FD0DF070-196A-417D-B39A-264B48BCCD67}" srcId="{34086B2B-6364-4E93-A26E-19DF31FAB69D}" destId="{21FCC08F-52EC-4B0E-BFD0-BC7662044F08}" srcOrd="1" destOrd="0" parTransId="{86D8A007-D9CF-4C25-A1C5-FC89FA3A86AA}" sibTransId="{C938E53A-4C14-4D30-931E-048F48EC9CD0}"/>
    <dgm:cxn modelId="{21E01EA1-67B0-4AD4-8F6A-000F95AE2AFC}" type="presOf" srcId="{34086B2B-6364-4E93-A26E-19DF31FAB69D}" destId="{30D5B67E-6A14-40A5-8B39-2075C5D0E6C1}" srcOrd="0" destOrd="0" presId="urn:microsoft.com/office/officeart/2018/2/layout/IconVerticalSolidList"/>
    <dgm:cxn modelId="{A1A00AAB-4BA9-4298-8924-0A36965B0776}" type="presOf" srcId="{21FCC08F-52EC-4B0E-BFD0-BC7662044F08}" destId="{030763A8-14E0-43C3-91F5-9726FCCB983C}" srcOrd="0" destOrd="0" presId="urn:microsoft.com/office/officeart/2018/2/layout/IconVerticalSolidList"/>
    <dgm:cxn modelId="{80A9051F-CB47-4DC1-A093-A675C254622C}" type="presParOf" srcId="{30D5B67E-6A14-40A5-8B39-2075C5D0E6C1}" destId="{9CCBB2D3-A063-4764-B5B3-43F979A89995}" srcOrd="0" destOrd="0" presId="urn:microsoft.com/office/officeart/2018/2/layout/IconVerticalSolidList"/>
    <dgm:cxn modelId="{2B483C6B-D271-4E34-96DA-410DD047615E}" type="presParOf" srcId="{9CCBB2D3-A063-4764-B5B3-43F979A89995}" destId="{CFFD52E0-117B-42E9-B9ED-DCEC0E0301EE}" srcOrd="0" destOrd="0" presId="urn:microsoft.com/office/officeart/2018/2/layout/IconVerticalSolidList"/>
    <dgm:cxn modelId="{58DC3497-1FC9-4200-A004-CF89BFB40565}" type="presParOf" srcId="{9CCBB2D3-A063-4764-B5B3-43F979A89995}" destId="{ABB63C5B-231F-482E-BEE2-06529D788655}" srcOrd="1" destOrd="0" presId="urn:microsoft.com/office/officeart/2018/2/layout/IconVerticalSolidList"/>
    <dgm:cxn modelId="{A2C029AE-1755-468F-813E-9C34419E00ED}" type="presParOf" srcId="{9CCBB2D3-A063-4764-B5B3-43F979A89995}" destId="{584A3412-F7B8-4126-A2F9-BF44DDDF65B4}" srcOrd="2" destOrd="0" presId="urn:microsoft.com/office/officeart/2018/2/layout/IconVerticalSolidList"/>
    <dgm:cxn modelId="{C9A23BD2-F67B-4694-B9B0-DB0A2311FAB8}" type="presParOf" srcId="{9CCBB2D3-A063-4764-B5B3-43F979A89995}" destId="{6E43E9C9-6A69-4C45-A4E1-FE292EF2FC30}" srcOrd="3" destOrd="0" presId="urn:microsoft.com/office/officeart/2018/2/layout/IconVerticalSolidList"/>
    <dgm:cxn modelId="{8F1A8666-D484-4293-A4E2-0811A0E09286}" type="presParOf" srcId="{30D5B67E-6A14-40A5-8B39-2075C5D0E6C1}" destId="{9A68D97C-B9A1-4181-9672-78FB5FF7F584}" srcOrd="1" destOrd="0" presId="urn:microsoft.com/office/officeart/2018/2/layout/IconVerticalSolidList"/>
    <dgm:cxn modelId="{235EE8BE-CB58-43D2-9834-3D0FA638DD55}" type="presParOf" srcId="{30D5B67E-6A14-40A5-8B39-2075C5D0E6C1}" destId="{219D7F9E-A85E-46F0-90F8-61E249E6C0C8}" srcOrd="2" destOrd="0" presId="urn:microsoft.com/office/officeart/2018/2/layout/IconVerticalSolidList"/>
    <dgm:cxn modelId="{B3CCF1D4-4138-4B28-B622-9860EAB204FD}" type="presParOf" srcId="{219D7F9E-A85E-46F0-90F8-61E249E6C0C8}" destId="{37EB7F4B-DC85-4F52-B86F-EC092D87B823}" srcOrd="0" destOrd="0" presId="urn:microsoft.com/office/officeart/2018/2/layout/IconVerticalSolidList"/>
    <dgm:cxn modelId="{025465D7-2019-4C31-9D0D-742E2ED0201D}" type="presParOf" srcId="{219D7F9E-A85E-46F0-90F8-61E249E6C0C8}" destId="{C5797F16-801A-44B3-B7A3-E997DD86C731}" srcOrd="1" destOrd="0" presId="urn:microsoft.com/office/officeart/2018/2/layout/IconVerticalSolidList"/>
    <dgm:cxn modelId="{00F5D8FD-F4B2-475D-9286-BA4C56976AAC}" type="presParOf" srcId="{219D7F9E-A85E-46F0-90F8-61E249E6C0C8}" destId="{B08B17AC-BF4B-40A2-952C-5379828271A3}" srcOrd="2" destOrd="0" presId="urn:microsoft.com/office/officeart/2018/2/layout/IconVerticalSolidList"/>
    <dgm:cxn modelId="{68815294-F2E9-4C3C-9B77-1A94028EF365}" type="presParOf" srcId="{219D7F9E-A85E-46F0-90F8-61E249E6C0C8}" destId="{030763A8-14E0-43C3-91F5-9726FCCB98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414FD-4761-4F70-B63A-324561DDA282}">
      <dsp:nvSpPr>
        <dsp:cNvPr id="0" name=""/>
        <dsp:cNvSpPr/>
      </dsp:nvSpPr>
      <dsp:spPr>
        <a:xfrm>
          <a:off x="1236" y="569104"/>
          <a:ext cx="4338809" cy="2755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D52EC5-EEE3-4C81-A830-D6CB96C36C05}">
      <dsp:nvSpPr>
        <dsp:cNvPr id="0" name=""/>
        <dsp:cNvSpPr/>
      </dsp:nvSpPr>
      <dsp:spPr>
        <a:xfrm>
          <a:off x="483326" y="1027089"/>
          <a:ext cx="4338809" cy="2755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Our objective was to construct a predictive model utilizing a provided dataset. </a:t>
          </a:r>
          <a:endParaRPr lang="en-US" sz="2400" kern="1200"/>
        </a:p>
      </dsp:txBody>
      <dsp:txXfrm>
        <a:off x="564021" y="1107784"/>
        <a:ext cx="4177419" cy="2593754"/>
      </dsp:txXfrm>
    </dsp:sp>
    <dsp:sp modelId="{22605237-4365-4AE4-806C-B2F8933999FA}">
      <dsp:nvSpPr>
        <dsp:cNvPr id="0" name=""/>
        <dsp:cNvSpPr/>
      </dsp:nvSpPr>
      <dsp:spPr>
        <a:xfrm>
          <a:off x="5304225" y="569104"/>
          <a:ext cx="4338809" cy="27551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8B6213-B0CD-402A-BA3E-835F3E9A67B3}">
      <dsp:nvSpPr>
        <dsp:cNvPr id="0" name=""/>
        <dsp:cNvSpPr/>
      </dsp:nvSpPr>
      <dsp:spPr>
        <a:xfrm>
          <a:off x="5786315" y="1027089"/>
          <a:ext cx="4338809" cy="27551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It should be able to discern fraudulent transactions based on variables such as transaction amount, card number, city population, etc.</a:t>
          </a:r>
          <a:endParaRPr lang="en-US" sz="2400" kern="1200"/>
        </a:p>
      </dsp:txBody>
      <dsp:txXfrm>
        <a:off x="5867010" y="1107784"/>
        <a:ext cx="4177419" cy="2593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A9C9B-1D5D-4685-9BA8-174146BBFE5E}">
      <dsp:nvSpPr>
        <dsp:cNvPr id="0" name=""/>
        <dsp:cNvSpPr/>
      </dsp:nvSpPr>
      <dsp:spPr>
        <a:xfrm>
          <a:off x="0" y="531"/>
          <a:ext cx="10126361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D8AD2-FDD8-411C-B953-0A42DC1981EC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8C875-81C7-42AA-8F52-0A46FB43DA09}">
      <dsp:nvSpPr>
        <dsp:cNvPr id="0" name=""/>
        <dsp:cNvSpPr/>
      </dsp:nvSpPr>
      <dsp:spPr>
        <a:xfrm>
          <a:off x="1435590" y="531"/>
          <a:ext cx="869077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1" kern="1200"/>
            <a:t>Logistic Regression</a:t>
          </a:r>
          <a:r>
            <a:rPr lang="en-CA" sz="2100" kern="1200"/>
            <a:t>: </a:t>
          </a:r>
          <a:r>
            <a:rPr lang="en-US" sz="2100" kern="1200"/>
            <a:t> A statistical method that tries to model the relationship between a dependent variable and one or more independent variables using a straight line</a:t>
          </a:r>
          <a:endParaRPr lang="en-US" sz="2100" kern="1200" dirty="0"/>
        </a:p>
      </dsp:txBody>
      <dsp:txXfrm>
        <a:off x="1435590" y="531"/>
        <a:ext cx="8690771" cy="1242935"/>
      </dsp:txXfrm>
    </dsp:sp>
    <dsp:sp modelId="{79C22BA0-ACC5-4186-BBAE-03161BD75255}">
      <dsp:nvSpPr>
        <dsp:cNvPr id="0" name=""/>
        <dsp:cNvSpPr/>
      </dsp:nvSpPr>
      <dsp:spPr>
        <a:xfrm>
          <a:off x="0" y="1554201"/>
          <a:ext cx="10126361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8C887-B8CA-4B93-A7F9-5B60E57E5BD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ECEA8-4178-480D-9237-4300AEB4A667}">
      <dsp:nvSpPr>
        <dsp:cNvPr id="0" name=""/>
        <dsp:cNvSpPr/>
      </dsp:nvSpPr>
      <dsp:spPr>
        <a:xfrm>
          <a:off x="1435590" y="1554201"/>
          <a:ext cx="869077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1" kern="1200"/>
            <a:t>Decision Tree Regression</a:t>
          </a:r>
          <a:r>
            <a:rPr lang="en-CA" sz="2100" kern="1200"/>
            <a:t>: Uses </a:t>
          </a:r>
          <a:r>
            <a:rPr lang="en-US" sz="2100" kern="1200"/>
            <a:t>a tree-like model of decisions. It splits the data into different partitions based on certain conditions and makes a prediction for each partition.</a:t>
          </a:r>
        </a:p>
      </dsp:txBody>
      <dsp:txXfrm>
        <a:off x="1435590" y="1554201"/>
        <a:ext cx="8690771" cy="1242935"/>
      </dsp:txXfrm>
    </dsp:sp>
    <dsp:sp modelId="{0A058BD6-AD24-4CDB-A13E-CE4ACBFD5881}">
      <dsp:nvSpPr>
        <dsp:cNvPr id="0" name=""/>
        <dsp:cNvSpPr/>
      </dsp:nvSpPr>
      <dsp:spPr>
        <a:xfrm>
          <a:off x="0" y="3107870"/>
          <a:ext cx="10126361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98DC9A-C362-430D-969D-BCB34D01A79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B329C-F499-4981-9056-FE7EC419F2E9}">
      <dsp:nvSpPr>
        <dsp:cNvPr id="0" name=""/>
        <dsp:cNvSpPr/>
      </dsp:nvSpPr>
      <dsp:spPr>
        <a:xfrm>
          <a:off x="1435590" y="3107870"/>
          <a:ext cx="869077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b="1" kern="1200"/>
            <a:t>Random Forest</a:t>
          </a:r>
          <a:r>
            <a:rPr lang="en-CA" sz="2100" kern="1200"/>
            <a:t>: </a:t>
          </a:r>
          <a:r>
            <a:rPr lang="en-US" sz="2100" kern="1200"/>
            <a:t>Uses a collection of decision trees. It creates multiple decision trees on subsets of the data and averages their predictions. </a:t>
          </a:r>
        </a:p>
      </dsp:txBody>
      <dsp:txXfrm>
        <a:off x="1435590" y="3107870"/>
        <a:ext cx="8690771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D52E0-117B-42E9-B9ED-DCEC0E0301EE}">
      <dsp:nvSpPr>
        <dsp:cNvPr id="0" name=""/>
        <dsp:cNvSpPr/>
      </dsp:nvSpPr>
      <dsp:spPr>
        <a:xfrm>
          <a:off x="0" y="707092"/>
          <a:ext cx="10126361" cy="13054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63C5B-231F-482E-BEE2-06529D788655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3E9C9-6A69-4C45-A4E1-FE292EF2FC30}">
      <dsp:nvSpPr>
        <dsp:cNvPr id="0" name=""/>
        <dsp:cNvSpPr/>
      </dsp:nvSpPr>
      <dsp:spPr>
        <a:xfrm>
          <a:off x="1507738" y="707092"/>
          <a:ext cx="8618623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After looking at the data, we decided to build all three models and choose the one with the best accuracy for our submission.</a:t>
          </a:r>
          <a:endParaRPr lang="en-US" sz="2400" kern="1200"/>
        </a:p>
      </dsp:txBody>
      <dsp:txXfrm>
        <a:off x="1507738" y="707092"/>
        <a:ext cx="8618623" cy="1305401"/>
      </dsp:txXfrm>
    </dsp:sp>
    <dsp:sp modelId="{37EB7F4B-DC85-4F52-B86F-EC092D87B823}">
      <dsp:nvSpPr>
        <dsp:cNvPr id="0" name=""/>
        <dsp:cNvSpPr/>
      </dsp:nvSpPr>
      <dsp:spPr>
        <a:xfrm>
          <a:off x="0" y="2338844"/>
          <a:ext cx="10126361" cy="13054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797F16-801A-44B3-B7A3-E997DD86C731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763A8-14E0-43C3-91F5-9726FCCB983C}">
      <dsp:nvSpPr>
        <dsp:cNvPr id="0" name=""/>
        <dsp:cNvSpPr/>
      </dsp:nvSpPr>
      <dsp:spPr>
        <a:xfrm>
          <a:off x="1507738" y="2338844"/>
          <a:ext cx="8618623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Also, we decided to filter some columns out of our training data, as they had a mostly positive impact on the accuracy scores.</a:t>
          </a:r>
          <a:endParaRPr lang="en-US" sz="2400" kern="1200"/>
        </a:p>
      </dsp:txBody>
      <dsp:txXfrm>
        <a:off x="1507738" y="2338844"/>
        <a:ext cx="8618623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08:01.1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122 171,'511'0,"-480"-2,-1-1,0-2,0-1,57-20,-51 14,0 2,62-9,25-1,10-2,-96 17,45-12,-48 10,67-8,35 13,-116 4,-1 0,0 1,0 1,-1 1,20 7,-33-10,0 1,-1 0,1 0,0 1,-1-1,0 1,0 0,0 0,0 0,-1 1,1-1,-1 1,0 0,-1 0,1 0,-1 0,0 1,0-1,-1 1,0-1,2 10,-3-10,1-1,0 0,-1 1,0-1,0 1,0-1,-1 0,0 1,0-1,0 0,0 1,0-1,-1 0,0 0,0 0,0 0,0 0,-1-1,1 1,-1-1,0 1,0-1,0 0,-1 0,1 0,-1-1,-7 5,-1-3,-1 0,0-1,0 0,0-1,0 0,-15-1,-27 5,-132 32,113-22,4-6,0-3,0-3,-100-7,42 0,-296 3,402 2,0 0,1 1,-38 11,-33 5,-30 5,12-2,101-20,10-2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8:00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87 166,'29'2,"0"1,0 1,46 14,18 3,26-9,0-4,142-10,-81-1,-121 4,74-2,-130 0,1 0,-1 1,1-1,-1 0,0-1,0 1,1-1,-1 1,0-1,0 0,-1 0,1 0,0 0,-1-1,1 1,-1-1,0 0,0 0,0 1,0-1,0 0,0-1,-1 1,0 0,0 0,0-1,0 1,0-1,0 1,-1-1,0-4,1 3,-1 0,0 0,0 0,0 0,-1 0,1 0,-1 0,-1 0,1 0,-1 1,1-1,-2 0,1 1,0-1,-1 1,0 0,0 0,0 0,0 0,0 1,-7-6,0 3,-1 1,1-1,-1 2,0-1,-1 2,1 0,-1 0,1 1,-14-1,-15 0,-56 5,35 0,27 1,0 1,1 1,-52 16,47-11,1-2,-56 6,-27 2,80-8,-62 2,2-11,-52 2,150-1,-1 0,1 1,-1-1,1 0,-1 1,1 0,0 0,-1 0,1 0,0 0,0 0,0 0,-1 1,1-1,1 1,-1 0,0-1,0 1,1 0,-1 0,1 0,-2 3,2-3,1 0,-1-1,1 1,0 0,0-1,0 1,0 0,0-1,0 1,1 0,-1-1,0 1,1-1,-1 1,1-1,0 1,-1-1,1 1,0-1,0 1,0-1,0 0,0 1,0-1,1 0,-1 0,0 0,0 0,1 0,-1 0,1 0,-1-1,1 1,1 0,14 6,-1 0,1-1,1-1,22 3,-20-4,0 1,0 1,20 9,-22-6,0-1,1-1,0 0,0-1,0-1,1-1,26 2,-10-4,1-1,-1-1,0-2,1-2,-1-2,66-18,-72 14,35-7,-38 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8:02.3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3257 260,'-889'12,"-994"8,1467-20,409 0,1 0,-1-1,1 0,-1 0,1 0,-9-3,14 4,0-1,0 1,0-1,1 1,-1-1,0 1,0-1,0 1,1-1,-1 0,0 0,0 1,1-1,-1 0,1 0,-1 0,1 0,-1 0,0-1,1 1,0-1,0 1,0-1,0 1,0-1,1 0,-1 1,0-1,1 1,-1 0,1-1,-1 1,1-1,0 1,0 0,0-1,1 0,3-5,0 1,0-1,1 1,0 1,0-1,1 1,-1 0,1 1,0-1,1 1,-1 1,1-1,-1 1,1 1,0-1,16-1,7 0,0 2,0 1,39 4,-5 0,428-4,0-36,171-22,-299 57,510-25,-816 22,366-25,-414 30,0 0,0 1,0 0,0 0,0 1,17 6,-9-1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8:03.7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1,'3128'0,"-3098"0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08:01.1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122 171,'511'0,"-480"-2,-1-1,0-2,0-1,57-20,-51 14,0 2,62-9,25-1,10-2,-96 17,45-12,-48 10,67-8,35 13,-116 4,-1 0,0 1,0 1,-1 1,20 7,-33-10,0 1,-1 0,1 0,0 1,-1-1,0 1,0 0,0 0,0 0,-1 1,1-1,-1 1,0 0,-1 0,1 0,-1 0,0 1,0-1,-1 1,0-1,2 10,-3-10,1-1,0 0,-1 1,0-1,0 1,0-1,-1 0,0 1,0-1,0 0,0 1,0-1,-1 0,0 0,0 0,0 0,0 0,-1-1,1 1,-1-1,0 1,0-1,0 0,-1 0,1 0,-1-1,-7 5,-1-3,-1 0,0-1,0 0,0-1,0 0,-15-1,-27 5,-132 32,113-22,4-6,0-3,0-3,-100-7,42 0,-296 3,402 2,0 0,1 1,-38 11,-33 5,-30 5,12-2,101-20,10-2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08:03.1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123 214,'92'-4,"172"-32,-36 3,-27 23,-60 5,-122 3,0-1,0-1,-1 0,1-2,-1 0,0-1,20-11,-18 10,1 1,-1 1,1 1,1 1,39-2,34-7,-18 1,1 3,0 4,91 5,-102 1,-60-1,1 0,0 0,-1 1,1 0,0 1,-1-1,0 1,1 1,7 3,-12-4,0 0,1 0,-1 1,0 0,0-1,-1 1,1 0,-1 0,1 1,-1-1,0 0,0 1,0-1,-1 1,1 0,-1-1,0 1,0 0,1 6,-1-4,0 0,0 0,-1 1,0-1,0 0,-1 0,1 0,-1 0,0 0,-1 0,0 0,0 0,0-1,0 1,-1 0,0-1,-4 6,2-5,1-1,-1 0,0-1,-1 1,1-1,-1 0,1 0,-1-1,-1 0,1 0,0 0,-1-1,1 1,-1-2,-8 2,-28 2,0-1,-1-3,-67-6,3 0,-947 3,546 3,472-1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09:15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0,'2079'0,"-2065"0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8:17.8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3235 356,'-1648'0,"1524"-6,-132-22,133 11,-134 0,-327 19,571-3,1 0,0-1,-1-1,1 0,0-1,1 0,-1-1,1 0,0-1,0 0,-11-9,-22-10,40 22,-1 0,0 0,1 0,0 0,-1-1,1 0,-5-7,8 10,0 0,1 1,-1-1,1 0,-1 0,1 0,-1 0,1 0,0 0,-1 1,1-1,0 0,0 0,0 0,0 0,0 0,0 0,0 0,0 0,0 0,0 0,0 0,1 0,-1 0,0 0,1 0,-1 0,1 0,-1 0,1 1,-1-1,1 0,0 0,-1 0,1 1,0-1,-1 0,1 1,0-1,0 1,0-1,0 1,0-1,0 1,-1 0,1-1,0 1,0 0,2 0,13-4,0 0,1 2,-1 0,1 1,-1 0,28 4,-6-2,167 17,-1 0,-84-17,185 9,528 11,-582-22,-108-1,-1-5,0-7,182-41,107-30,-351 75,117-12,-297 23,39-2,0 3,0 2,-80 17,-811 127,515-123,0-27,159-1,160 2,-157 2,114 15,-23 0,159-16,12 0,0 0,1 1,-25 4,17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8:21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3093 745,'-120'0,"-743"25,96 18,529-28,2 0,148-14,-110-4,98-12,66 9,-58-4,48 9,23 2,0-2,0 0,0-1,1-1,-1-1,-35-11,35 7,10 4,-1 0,1-1,1 0,-14-9,21 11,-1 1,1-1,0 0,0 0,1 0,-1-1,1 1,-1-1,1 1,0-1,0 0,1 0,-1 1,1-1,0 0,-1-6,1 3,0 0,0 0,0 1,1-1,0 0,1 0,0 0,0 1,3-14,-2 17,-1 0,1 0,-1 0,1 0,0 0,0 1,0-1,0 1,1 0,-1-1,0 1,1 0,0 0,0 0,-1 1,1-1,0 1,0 0,1-1,-1 1,0 1,5-2,76-9,-55 8,-1-1,33-9,257-53,-177 42,-33 5,285-67,-274 51,58-18,240-41,-29 25,-162 26,-130 29,136-3,100 19,-110 1,-205-3,-4 0,1 0,0 0,0 2,22 4,-32-5,-1 0,0 0,0 0,1 1,-1-1,0 1,-1 0,1 0,0 0,0 0,-1 0,1 1,-1-1,0 1,0-1,0 1,0 0,0 0,-1 0,1 0,-1 0,0 1,0-1,1 4,1 5,-1 1,0-1,-1 1,-1 0,0-1,-1 1,0 0,-1-1,0 1,-1-1,-7 20,7-24,0 0,-1-1,0 0,-1 0,1 0,-1 0,-1-1,1 1,-1-2,0 1,0 0,-1-1,0 0,0-1,0 0,0 0,-1 0,-13 4,-40 12,8-1,-2-3,1-2,-107 14,-379 40,220-21,128-21,23-1,-283 4,387-30,38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8:24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86 453,'36'-2,"0"-2,0-1,54-16,-14 3,114-22,281-52,-384 83,1 4,94 6,-57 1,-109-2,0-1,0-1,0-1,0 0,28-10,-38 11,0 0,0 0,0-1,-1 0,1 0,-1-1,1 1,-1-1,-1 0,1 0,0-1,-1 0,0 1,0-2,0 1,-1 0,5-9,-3 0,-3 5,1 0,1 0,-1 1,1 0,1 0,0 0,0 0,8-8,-10 12,19-24,-22 28,0-1,1 0,-1 1,0-1,0 0,0 1,1-1,-1 0,0 1,0-1,0 0,0 0,0 1,0-1,0 0,0 1,-1-1,1 0,0 0,0 1,0-1,-1 1,1-1,0 0,-1 1,1-1,-1 0,1 1,-1-1,1 1,-1-1,1 1,-1 0,1-1,-1 1,0-1,1 1,-1 0,1-1,-1 1,0 0,1 0,-3-1,-2 0,-1-1,0 1,1 0,-1 1,0-1,0 1,0 0,0 1,1-1,-1 1,-7 2,-9 4,-35 15,42-15,-1-1,0 0,-31 6,8-9,-61-1,75-4,0 2,0 1,0 0,0 2,1 1,-42 12,35-5,-1-2,-1-2,1 0,-61 2,-136-9,99-3,70 2,-109 14,65 2,-58 10,61-12,115-12,0 0,0 1,26 8,26 3,37-6,-58-6,87 15,40 27,-109-24,2-4,0-2,125 9,-124-24,34 2,-97 0,0 1,1-1,-1 1,0 0,0-1,0 1,0 1,0-1,0 0,0 1,0 0,4 3,7 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8:27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163 162,'297'17,"-28"-1,291-17,-457-4,158-28,-89 8,-98 13,86-27,-130 31,54-16,-47 12,1 2,0 1,1 2,45-2,211 8,-133 2,-151 0,0 0,0 0,-1 1,1 0,-1 1,1 0,15 7,4 5,32 21,-31-17,-18-12,-2 1,1 0,-1 1,0 0,-1 0,17 21,-22-25,-2 1,1-1,-1 1,0 0,0 0,0 0,-1 0,0 1,0-1,-1 1,0-1,0 1,0 0,-1-1,0 1,-2 11,1-6,-1 0,-1-1,0 1,-6 13,8-21,-1-1,0 1,0-1,0 1,0-1,0 0,-1 0,0 0,1 0,-1-1,0 1,0-1,-1 1,1-1,0 0,-7 2,-237 90,179-74,-1-3,-104 13,66-13,-72 10,-119 25,-263 40,342-80,8 0,-447 7,459-20,188 1,1-1,-1 1,1-2,-1 0,1 0,0-1,0 0,-20-9,27 11,0-1,0 0,0 0,0 0,0 0,1-1,-1 1,1-1,-1 0,1 1,0-1,0 0,0 0,0-1,1 1,0 0,-1 0,1-1,0 1,0-1,1 1,-1-1,1 1,0-1,-1 0,2 1,-1-1,0 1,2-7,0 5,-1 0,1-1,0 1,1 0,-1 0,1 1,0-1,0 0,0 1,1 0,0 0,0 0,0 0,0 0,0 1,1 0,-1 0,1 0,0 1,0-1,0 1,0 0,1 0,-1 1,6-1,14-3,0 1,-1 2,2 0,26 2,694 3,-494-3,-160-5,0-4,114-25,-107 15,164-11,-85 32,-95 1,132-12,-180 2,-1-1,39-13,-4 0,-57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08:03.1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123 214,'92'-4,"172"-32,-36 3,-27 23,-60 5,-122 3,0-1,0-1,-1 0,1-2,-1 0,0-1,20-11,-18 10,1 1,-1 1,1 1,1 1,39-2,34-7,-18 1,1 3,0 4,91 5,-102 1,-60-1,1 0,0 0,-1 1,1 0,0 1,-1-1,0 1,1 1,7 3,-12-4,0 0,1 0,-1 1,0 0,0-1,-1 1,1 0,-1 0,1 1,-1-1,0 0,0 1,0-1,-1 1,1 0,-1-1,0 1,0 0,1 6,-1-4,0 0,0 0,-1 1,0-1,0 0,-1 0,1 0,-1 0,0 0,-1 0,0 0,0 0,0-1,0 1,-1 0,0-1,-4 6,2-5,1-1,-1 0,0-1,-1 1,1-1,-1 0,1 0,-1-1,-1 0,1 0,0 0,-1-1,1 1,-1-2,-8 2,-28 2,0-1,-1-3,-67-6,3 0,-947 3,546 3,472-1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09:15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0,'2079'0,"-2065"0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08:01.1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122 171,'511'0,"-480"-2,-1-1,0-2,0-1,57-20,-51 14,0 2,62-9,25-1,10-2,-96 17,45-12,-48 10,67-8,35 13,-116 4,-1 0,0 1,0 1,-1 1,20 7,-33-10,0 1,-1 0,1 0,0 1,-1-1,0 1,0 0,0 0,0 0,-1 1,1-1,-1 1,0 0,-1 0,1 0,-1 0,0 1,0-1,-1 1,0-1,2 10,-3-10,1-1,0 0,-1 1,0-1,0 1,0-1,-1 0,0 1,0-1,0 0,0 1,0-1,-1 0,0 0,0 0,0 0,0 0,-1-1,1 1,-1-1,0 1,0-1,0 0,-1 0,1 0,-1-1,-7 5,-1-3,-1 0,0-1,0 0,0-1,0 0,-15-1,-27 5,-132 32,113-22,4-6,0-3,0-3,-100-7,42 0,-296 3,402 2,0 0,1 1,-38 11,-33 5,-30 5,12-2,101-20,10-2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08:03.1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123 214,'92'-4,"172"-32,-36 3,-27 23,-60 5,-122 3,0-1,0-1,-1 0,1-2,-1 0,0-1,20-11,-18 10,1 1,-1 1,1 1,1 1,39-2,34-7,-18 1,1 3,0 4,91 5,-102 1,-60-1,1 0,0 0,-1 1,1 0,0 1,-1-1,0 1,1 1,7 3,-12-4,0 0,1 0,-1 1,0 0,0-1,-1 1,1 0,-1 0,1 1,-1-1,0 0,0 1,0-1,-1 1,1 0,-1-1,0 1,0 0,1 6,-1-4,0 0,0 0,-1 1,0-1,0 0,-1 0,1 0,-1 0,0 0,-1 0,0 0,0 0,0-1,0 1,-1 0,0-1,-4 6,2-5,1-1,-1 0,0-1,-1 1,1-1,-1 0,1 0,-1-1,-1 0,1 0,0 0,-1-1,1 1,-1-2,-8 2,-28 2,0-1,-1-3,-67-6,3 0,-947 3,546 3,472-1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09:15.0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0,'2079'0,"-2065"0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7:29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90,'1449'0,"-1423"-1,0-2,0-1,0-2,39-12,-37 9,1 2,0 0,37-2,-41 9,-20 0,1 1,-1-1,1 0,-1 0,1 0,-1-1,0 0,1 0,-1-1,0 1,0-1,9-5,-13 1,-7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7:31.8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1 133,'39'-2,"70"-11,-39 3,90-9,289-41,-369 47,125-3,79 17,-103 1,417-2,-610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7T17:17:58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2747 388,'-33'-1,"0"-1,0-2,-41-11,-96-33,6 0,-365-49,414 87,-208 7,155 5,-218-2,351-2,-1-2,1-1,-55-16,52 11,0 2,-68-6,101 14,-285 1,287-1,1 0,0 0,-1 1,1-1,-1 1,1-1,0 1,0 0,-1 0,1 0,0 0,0 0,0 0,0 1,0-1,0 1,0-1,-1 3,2-2,1-1,-1 1,1-1,0 0,0 1,0-1,0 1,0-1,0 1,0-1,0 1,0-1,1 0,-1 1,1-1,-1 0,1 1,-1-1,1 0,0 1,0-1,-1 0,1 0,0 0,0 0,0 0,0 0,1 0,-1 0,0 0,2 1,44 33,90 53,-50-35,-78-46,1 0,-1-2,1 1,0-1,1 0,-1-1,1 0,0-1,0 0,0-1,19 2,45-5,1-3,-1-3,90-20,228-51,-99 16,-18 4,417-69,-630 116,107-3,66 13,-177 2,-49-1,-6-1,0 1,-1 0,1 0,0 0,0 0,-1 1,1-1,-1 1,1 0,0 0,-1 1,1-1,-1 0,0 1,5 3,-7-4,-1-1,0 0,1 1,-1-1,0 1,0-1,1 1,-1-1,0 1,0-1,0 1,0-1,0 1,0-1,1 1,-1-1,0 1,0-1,-1 1,1-1,0 1,0-1,0 1,0-1,0 1,0-1,-1 1,1 0,-15 14,-27 9,37-22,-5 3,-47 25,-2-3,-98 32,135-53,-80 23,0-4,-123 13,-466-4,555-37,-159 5,74 28,194-28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hyperlink" Target="https://www.bankrate.com/finance/credit-cards/credit-card-market-share-statistics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slide" Target="slide16.xml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image" Target="../media/image40.png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2.xml"/><Relationship Id="rId6" Type="http://schemas.openxmlformats.org/officeDocument/2006/relationships/slide" Target="slide17.xml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slide" Target="slide18.xml"/><Relationship Id="rId1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customXml" Target="../ink/ink8.xml"/><Relationship Id="rId18" Type="http://schemas.openxmlformats.org/officeDocument/2006/relationships/image" Target="../media/image58.png"/><Relationship Id="rId3" Type="http://schemas.openxmlformats.org/officeDocument/2006/relationships/customXml" Target="../ink/ink4.xml"/><Relationship Id="rId21" Type="http://schemas.openxmlformats.org/officeDocument/2006/relationships/customXml" Target="../ink/ink12.xml"/><Relationship Id="rId7" Type="http://schemas.openxmlformats.org/officeDocument/2006/relationships/customXml" Target="../ink/ink6.xml"/><Relationship Id="rId12" Type="http://schemas.openxmlformats.org/officeDocument/2006/relationships/image" Target="../media/image55.png"/><Relationship Id="rId17" Type="http://schemas.openxmlformats.org/officeDocument/2006/relationships/customXml" Target="../ink/ink10.xml"/><Relationship Id="rId2" Type="http://schemas.openxmlformats.org/officeDocument/2006/relationships/image" Target="../media/image49.png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customXml" Target="../ink/ink7.xml"/><Relationship Id="rId5" Type="http://schemas.openxmlformats.org/officeDocument/2006/relationships/customXml" Target="../ink/ink5.xml"/><Relationship Id="rId15" Type="http://schemas.openxmlformats.org/officeDocument/2006/relationships/customXml" Target="../ink/ink9.xml"/><Relationship Id="rId10" Type="http://schemas.openxmlformats.org/officeDocument/2006/relationships/image" Target="../media/image54.png"/><Relationship Id="rId19" Type="http://schemas.openxmlformats.org/officeDocument/2006/relationships/customXml" Target="../ink/ink11.xml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6.png"/><Relationship Id="rId22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customXml" Target="../ink/ink17.xml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1.png"/><Relationship Id="rId5" Type="http://schemas.openxmlformats.org/officeDocument/2006/relationships/customXml" Target="../ink/ink14.xml"/><Relationship Id="rId15" Type="http://schemas.openxmlformats.org/officeDocument/2006/relationships/image" Target="../media/image63.png"/><Relationship Id="rId10" Type="http://schemas.openxmlformats.org/officeDocument/2006/relationships/customXml" Target="../ink/ink16.xml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60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slide" Target="slide6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14.png"/><Relationship Id="rId5" Type="http://schemas.openxmlformats.org/officeDocument/2006/relationships/image" Target="../media/image19.png"/><Relationship Id="rId15" Type="http://schemas.openxmlformats.org/officeDocument/2006/relationships/image" Target="../media/image230.png"/><Relationship Id="rId10" Type="http://schemas.openxmlformats.org/officeDocument/2006/relationships/image" Target="../media/image13.svg"/><Relationship Id="rId4" Type="http://schemas.openxmlformats.org/officeDocument/2006/relationships/image" Target="../media/image18.svg"/><Relationship Id="rId9" Type="http://schemas.openxmlformats.org/officeDocument/2006/relationships/image" Target="../media/image12.png"/><Relationship Id="rId14" Type="http://schemas.openxmlformats.org/officeDocument/2006/relationships/slide" Target="slide9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14.png"/><Relationship Id="rId5" Type="http://schemas.openxmlformats.org/officeDocument/2006/relationships/image" Target="../media/image19.png"/><Relationship Id="rId15" Type="http://schemas.openxmlformats.org/officeDocument/2006/relationships/image" Target="../media/image260.png"/><Relationship Id="rId10" Type="http://schemas.openxmlformats.org/officeDocument/2006/relationships/image" Target="../media/image25.svg"/><Relationship Id="rId4" Type="http://schemas.openxmlformats.org/officeDocument/2006/relationships/image" Target="../media/image18.svg"/><Relationship Id="rId9" Type="http://schemas.openxmlformats.org/officeDocument/2006/relationships/image" Target="../media/image24.png"/><Relationship Id="rId14" Type="http://schemas.openxmlformats.org/officeDocument/2006/relationships/slide" Target="slide10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image" Target="../media/image28.sv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5" Type="http://schemas.openxmlformats.org/officeDocument/2006/relationships/image" Target="../media/image290.png"/><Relationship Id="rId10" Type="http://schemas.openxmlformats.org/officeDocument/2006/relationships/image" Target="../media/image13.svg"/><Relationship Id="rId4" Type="http://schemas.openxmlformats.org/officeDocument/2006/relationships/image" Target="../media/image18.svg"/><Relationship Id="rId9" Type="http://schemas.openxmlformats.org/officeDocument/2006/relationships/image" Target="../media/image12.png"/><Relationship Id="rId14" Type="http://schemas.openxmlformats.org/officeDocument/2006/relationships/slide" Target="slide1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u="sng" dirty="0" err="1"/>
              <a:t>DataQuest</a:t>
            </a:r>
            <a:r>
              <a:rPr lang="en-US" sz="4000" u="sng" dirty="0"/>
              <a:t> ’24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/>
              <a:t>Using AI To</a:t>
            </a:r>
            <a:br>
              <a:rPr lang="en-US" sz="4000" dirty="0"/>
            </a:br>
            <a:r>
              <a:rPr lang="en-US" sz="4000" dirty="0"/>
              <a:t>Detect</a:t>
            </a:r>
            <a:br>
              <a:rPr lang="en-US" sz="4000" dirty="0"/>
            </a:br>
            <a:r>
              <a:rPr lang="en-US" sz="4000" dirty="0"/>
              <a:t>Credit</a:t>
            </a:r>
            <a:br>
              <a:rPr lang="en-US" sz="4000" dirty="0"/>
            </a:br>
            <a:r>
              <a:rPr lang="en-US" sz="4000" dirty="0"/>
              <a:t>Card</a:t>
            </a:r>
            <a:br>
              <a:rPr lang="en-US" sz="4000" dirty="0"/>
            </a:br>
            <a:r>
              <a:rPr lang="en-US" sz="4000" dirty="0"/>
              <a:t>Fraud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Christopher Tela, </a:t>
            </a:r>
            <a:r>
              <a:rPr lang="en-US" sz="2000" dirty="0" err="1"/>
              <a:t>Jisa</a:t>
            </a:r>
            <a:r>
              <a:rPr lang="en-US" sz="2000" dirty="0"/>
              <a:t> Pius, Kalan Roye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0692-EA66-D377-8A23-92C4149A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Analysis: Fraud by State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7A7A99B-6FB3-CCC7-A4D9-8449C7371A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31049303"/>
              </p:ext>
            </p:extLst>
          </p:nvPr>
        </p:nvGraphicFramePr>
        <p:xfrm>
          <a:off x="850900" y="1828800"/>
          <a:ext cx="1012507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7D299-6D03-ECA4-881B-27769DF87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Dataquest ‘24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0C910-4E6E-7E88-2378-D396205B7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4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0279-F645-CD37-ED96-F0FBB7A9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Section 3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34227-24B7-BC9A-B14D-60F30989E7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B73A1-BB47-B9C2-390A-74D1C34E3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More placeholder stuff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9B715-F7BA-19DD-2C9F-46AB55C699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DataQuest</a:t>
            </a:r>
            <a:r>
              <a:rPr lang="en-US" dirty="0"/>
              <a:t> ‘24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B847A-5759-0CAE-2D84-30CDE1DEEA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88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0692-EA66-D377-8A23-92C4149A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245477"/>
            <a:ext cx="10122632" cy="1282878"/>
          </a:xfrm>
        </p:spPr>
        <p:txBody>
          <a:bodyPr/>
          <a:lstStyle/>
          <a:p>
            <a:r>
              <a:rPr lang="en-CA" dirty="0"/>
              <a:t>Data Analysis: Fraud by State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7A7A99B-6FB3-CCC7-A4D9-8449C7371A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58951354"/>
              </p:ext>
            </p:extLst>
          </p:nvPr>
        </p:nvGraphicFramePr>
        <p:xfrm>
          <a:off x="850168" y="1828799"/>
          <a:ext cx="5245832" cy="4462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7D299-6D03-ECA4-881B-27769DF87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Dataquest ‘24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0C910-4E6E-7E88-2378-D396205B7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92747-F1A0-8F72-8556-0970F2A93322}"/>
              </a:ext>
            </a:extLst>
          </p:cNvPr>
          <p:cNvSpPr txBox="1"/>
          <p:nvPr/>
        </p:nvSpPr>
        <p:spPr>
          <a:xfrm>
            <a:off x="6221295" y="1828800"/>
            <a:ext cx="5245099" cy="461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Next, we analyzed the fraudulent transactions by state and identified Rhode Island as a significant outlier, exhibiting a fraud rate approximately 16 times higher than the next highest state.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anomaly can be attributed to Rhode Island’s relatively small population (ranked 7th smallest in the U.S. at 1.04 million), suggesting the likelihood of a single individual perpetrating repeated fraudulent activities.</a:t>
            </a:r>
          </a:p>
        </p:txBody>
      </p:sp>
    </p:spTree>
    <p:extLst>
      <p:ext uri="{BB962C8B-B14F-4D97-AF65-F5344CB8AC3E}">
        <p14:creationId xmlns:p14="http://schemas.microsoft.com/office/powerpoint/2010/main" val="404643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appreciate your time. </a:t>
            </a:r>
            <a:r>
              <a:rPr lang="en-US"/>
              <a:t>Any questions?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DataQuest</a:t>
            </a:r>
            <a:r>
              <a:rPr lang="en-US" dirty="0"/>
              <a:t> ‘24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0692-EA66-D377-8A23-92C4149A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45477"/>
            <a:ext cx="10122632" cy="1282878"/>
          </a:xfrm>
        </p:spPr>
        <p:txBody>
          <a:bodyPr/>
          <a:lstStyle/>
          <a:p>
            <a:r>
              <a:rPr lang="en-CA" dirty="0"/>
              <a:t>Data Analysis: Fraud by Card Company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7D299-6D03-ECA4-881B-27769DF87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Dataquest ‘24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0C910-4E6E-7E88-2378-D396205B7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92747-F1A0-8F72-8556-0970F2A93322}"/>
              </a:ext>
            </a:extLst>
          </p:cNvPr>
          <p:cNvSpPr txBox="1"/>
          <p:nvPr/>
        </p:nvSpPr>
        <p:spPr>
          <a:xfrm>
            <a:off x="6566498" y="1764506"/>
            <a:ext cx="4590818" cy="4267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Then, we devised a way to determine the amount of fraudulent transactions were committed under a specific credit card company based on the card’s first few digits.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found lesser-known companies are used more in fraudulency. (Only 8% of Americans use Discover, compared to Visa (48%) &amp; Mastercard (36%))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/>
              <a:t>(</a:t>
            </a:r>
            <a:r>
              <a:rPr lang="en-US" sz="1000" dirty="0">
                <a:hlinkClick r:id="rId2"/>
              </a:rPr>
              <a:t>https://www.bankrate.com/finance/credit-cards/credit-card-market-share-statistics/</a:t>
            </a:r>
            <a:r>
              <a:rPr lang="en-US" sz="1000" dirty="0"/>
              <a:t>)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3CF9A42-4C03-31DB-182D-BDFA29293B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415424"/>
              </p:ext>
            </p:extLst>
          </p:nvPr>
        </p:nvGraphicFramePr>
        <p:xfrm>
          <a:off x="1034684" y="1764506"/>
          <a:ext cx="5061316" cy="4616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2773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0692-EA66-D377-8A23-92C4149A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4" y="245477"/>
            <a:ext cx="10122632" cy="1282878"/>
          </a:xfrm>
        </p:spPr>
        <p:txBody>
          <a:bodyPr/>
          <a:lstStyle/>
          <a:p>
            <a:r>
              <a:rPr lang="en-CA" dirty="0"/>
              <a:t>Data Analysis: Fraud by Transaction Type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7D299-6D03-ECA4-881B-27769DF879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Dataquest ‘24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0C910-4E6E-7E88-2378-D396205B7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951E9446-40D2-1568-8965-85937F4CEA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8222536"/>
              </p:ext>
            </p:extLst>
          </p:nvPr>
        </p:nvGraphicFramePr>
        <p:xfrm>
          <a:off x="4079082" y="1635919"/>
          <a:ext cx="7429500" cy="4843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ADB2A8B-5FD1-A211-8518-2E9FAE59F118}"/>
              </a:ext>
            </a:extLst>
          </p:cNvPr>
          <p:cNvSpPr txBox="1">
            <a:spLocks/>
          </p:cNvSpPr>
          <p:nvPr/>
        </p:nvSpPr>
        <p:spPr>
          <a:xfrm>
            <a:off x="514351" y="1635919"/>
            <a:ext cx="3386137" cy="48434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 of our final findings was that the type of transaction plays a crucial role in determining fraudulency.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Shopping online has an 18.6x chance of fraudulency in comparison to travel.</a:t>
            </a:r>
          </a:p>
        </p:txBody>
      </p:sp>
    </p:spTree>
    <p:extLst>
      <p:ext uri="{BB962C8B-B14F-4D97-AF65-F5344CB8AC3E}">
        <p14:creationId xmlns:p14="http://schemas.microsoft.com/office/powerpoint/2010/main" val="284257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6D7896C-DE51-8743-7187-C1C1A42A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CA"/>
              <a:t>Model Creation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D15D8E0-2F01-262D-CF47-0A2332F31A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Dataquest ‘24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10EC237-E32E-9539-D5F5-6F53F9A940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36" name="Text Placeholder 2">
            <a:extLst>
              <a:ext uri="{FF2B5EF4-FFF2-40B4-BE49-F238E27FC236}">
                <a16:creationId xmlns:a16="http://schemas.microsoft.com/office/drawing/2014/main" id="{48D30BC6-3E6A-C38E-C5C9-82FC3C9F7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042897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80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E3C912-67AA-CF06-EA92-7CDB1B7E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98" y="282298"/>
            <a:ext cx="10423288" cy="1105945"/>
          </a:xfrm>
        </p:spPr>
        <p:txBody>
          <a:bodyPr/>
          <a:lstStyle/>
          <a:p>
            <a:r>
              <a:rPr lang="en-CA" dirty="0"/>
              <a:t>Model Accuracy Comparisons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30A5B94-3338-5733-089B-1F9917A22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116" y="3111339"/>
            <a:ext cx="2940863" cy="1002007"/>
          </a:xfrm>
        </p:spPr>
        <p:txBody>
          <a:bodyPr/>
          <a:lstStyle/>
          <a:p>
            <a:pPr algn="ctr"/>
            <a:r>
              <a:rPr lang="en-CA" dirty="0"/>
              <a:t>Logistic Regression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EFB63F-0B24-6BEC-37EE-58A9FE673B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25567" y="3117892"/>
            <a:ext cx="2940864" cy="988902"/>
          </a:xfrm>
        </p:spPr>
        <p:txBody>
          <a:bodyPr/>
          <a:lstStyle/>
          <a:p>
            <a:pPr algn="ctr"/>
            <a:r>
              <a:rPr lang="en-CA" dirty="0"/>
              <a:t>Decision Tree Regression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4349C1-F763-EFC3-0A2E-C5D7867C43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31080" y="3135160"/>
            <a:ext cx="2940864" cy="988902"/>
          </a:xfrm>
        </p:spPr>
        <p:txBody>
          <a:bodyPr/>
          <a:lstStyle/>
          <a:p>
            <a:pPr algn="ctr"/>
            <a:r>
              <a:rPr lang="en-CA" dirty="0"/>
              <a:t>Random Forest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F0DE3-2FAF-8F56-E152-6AD57E01DE5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Dataquest ‘24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53192-2855-EDDD-CA74-B797B4D3982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A6EC6893-82A3-FA5A-5229-CB6C761C0B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1632219"/>
                  </p:ext>
                </p:extLst>
              </p:nvPr>
            </p:nvGraphicFramePr>
            <p:xfrm>
              <a:off x="1142508" y="4342405"/>
              <a:ext cx="2760078" cy="1552544"/>
            </p:xfrm>
            <a:graphic>
              <a:graphicData uri="http://schemas.microsoft.com/office/powerpoint/2016/slidezoom">
                <pslz:sldZm>
                  <pslz:sldZmObj sldId="291" cId="1967072447">
                    <pslz:zmPr id="{5A94CAC0-C8EF-43F1-B171-30A038A527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0078" cy="1552544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36393B"/>
                          </a:solidFill>
                          <a:prstDash val="dash"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6EC6893-82A3-FA5A-5229-CB6C761C0B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2508" y="4342405"/>
                <a:ext cx="2760078" cy="1552544"/>
              </a:xfrm>
              <a:prstGeom prst="rect">
                <a:avLst/>
              </a:prstGeom>
              <a:ln w="38100">
                <a:solidFill>
                  <a:srgbClr val="36393B"/>
                </a:soli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E99D54B0-436C-EA40-6A8D-852B4AEBFE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3547715"/>
                  </p:ext>
                </p:extLst>
              </p:nvPr>
            </p:nvGraphicFramePr>
            <p:xfrm>
              <a:off x="4715399" y="4341774"/>
              <a:ext cx="2761200" cy="1553175"/>
            </p:xfrm>
            <a:graphic>
              <a:graphicData uri="http://schemas.microsoft.com/office/powerpoint/2016/slidezoom">
                <pslz:sldZm>
                  <pslz:sldZmObj sldId="298" cId="2426974248">
                    <pslz:zmPr id="{84EF905A-81FB-45E4-B208-DAB45BCC581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1200" cy="1553175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36393B"/>
                          </a:solidFill>
                          <a:prstDash val="dash"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9D54B0-436C-EA40-6A8D-852B4AEBFE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5399" y="4341774"/>
                <a:ext cx="2761200" cy="1553175"/>
              </a:xfrm>
              <a:prstGeom prst="rect">
                <a:avLst/>
              </a:prstGeom>
              <a:ln w="38100">
                <a:solidFill>
                  <a:srgbClr val="36393B"/>
                </a:soli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A68BF7EA-1BE0-B273-2185-63622BF3A2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9717857"/>
                  </p:ext>
                </p:extLst>
              </p:nvPr>
            </p:nvGraphicFramePr>
            <p:xfrm>
              <a:off x="7921473" y="4360815"/>
              <a:ext cx="2760078" cy="1520784"/>
            </p:xfrm>
            <a:graphic>
              <a:graphicData uri="http://schemas.microsoft.com/office/powerpoint/2016/slidezoom">
                <pslz:sldZm>
                  <pslz:sldZmObj sldId="297" cId="2357207344">
                    <pslz:zmPr id="{C4A236D9-6CA2-4E62-A91A-97FECB981F0A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0078" cy="1520784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36393B"/>
                          </a:solidFill>
                          <a:prstDash val="dash"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68BF7EA-1BE0-B273-2185-63622BF3A2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21473" y="4360815"/>
                <a:ext cx="2760078" cy="1520784"/>
              </a:xfrm>
              <a:prstGeom prst="rect">
                <a:avLst/>
              </a:prstGeom>
              <a:ln w="38100">
                <a:solidFill>
                  <a:srgbClr val="36393B"/>
                </a:soli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sp>
        <p:nvSpPr>
          <p:cNvPr id="19" name="Rectangle 18" descr="Statistics">
            <a:extLst>
              <a:ext uri="{FF2B5EF4-FFF2-40B4-BE49-F238E27FC236}">
                <a16:creationId xmlns:a16="http://schemas.microsoft.com/office/drawing/2014/main" id="{82CB0609-E65F-5335-EF68-5B23EC59D240}"/>
              </a:ext>
            </a:extLst>
          </p:cNvPr>
          <p:cNvSpPr/>
          <p:nvPr/>
        </p:nvSpPr>
        <p:spPr>
          <a:xfrm>
            <a:off x="2154611" y="2173651"/>
            <a:ext cx="735875" cy="706101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" name="Rectangle 19" descr="Processor with solid fill">
            <a:extLst>
              <a:ext uri="{FF2B5EF4-FFF2-40B4-BE49-F238E27FC236}">
                <a16:creationId xmlns:a16="http://schemas.microsoft.com/office/drawing/2014/main" id="{9DA83C7C-49F5-29A3-C954-09F3A50AB177}"/>
              </a:ext>
            </a:extLst>
          </p:cNvPr>
          <p:cNvSpPr/>
          <p:nvPr/>
        </p:nvSpPr>
        <p:spPr>
          <a:xfrm>
            <a:off x="5728062" y="2173650"/>
            <a:ext cx="735875" cy="706101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2" name="Rectangle 21" descr="Forest scene with solid fill">
            <a:extLst>
              <a:ext uri="{FF2B5EF4-FFF2-40B4-BE49-F238E27FC236}">
                <a16:creationId xmlns:a16="http://schemas.microsoft.com/office/drawing/2014/main" id="{8181AE2A-E0FF-9C6A-1C5A-09B0179A2E3B}"/>
              </a:ext>
            </a:extLst>
          </p:cNvPr>
          <p:cNvSpPr/>
          <p:nvPr/>
        </p:nvSpPr>
        <p:spPr>
          <a:xfrm>
            <a:off x="8933575" y="2173649"/>
            <a:ext cx="735875" cy="706101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7E8B88-3958-20C6-30BF-46BC524FFA65}"/>
              </a:ext>
            </a:extLst>
          </p:cNvPr>
          <p:cNvSpPr txBox="1"/>
          <p:nvPr/>
        </p:nvSpPr>
        <p:spPr>
          <a:xfrm>
            <a:off x="739798" y="1395350"/>
            <a:ext cx="10423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When comparing the outputs 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of the three machine learning models, noticeable differences were observed.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7599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BE7FCD-938C-0921-3D63-43BAD3CDA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86" b="12417"/>
          <a:stretch/>
        </p:blipFill>
        <p:spPr>
          <a:xfrm>
            <a:off x="928989" y="576600"/>
            <a:ext cx="10334022" cy="57144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AD5A-E646-2764-78FF-160CD5DE17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30C42D98-C218-1908-9557-D659BDF713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2F2709-8DBC-EC13-D01B-A171D2304A77}"/>
                  </a:ext>
                </a:extLst>
              </p14:cNvPr>
              <p14:cNvContentPartPr/>
              <p14:nvPr/>
            </p14:nvContentPartPr>
            <p14:xfrm>
              <a:off x="2501520" y="5455440"/>
              <a:ext cx="671760" cy="154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2F2709-8DBC-EC13-D01B-A171D2304A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7520" y="5347440"/>
                <a:ext cx="7794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D645C6-C616-7AB5-1DC6-A426003F0F27}"/>
                  </a:ext>
                </a:extLst>
              </p14:cNvPr>
              <p14:cNvContentPartPr/>
              <p14:nvPr/>
            </p14:nvContentPartPr>
            <p14:xfrm>
              <a:off x="1617000" y="5942520"/>
              <a:ext cx="748080" cy="9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D645C6-C616-7AB5-1DC6-A426003F0F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3000" y="5834520"/>
                <a:ext cx="855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89D0F58-4E73-CFA9-CB41-361E4A53F72A}"/>
                  </a:ext>
                </a:extLst>
              </p14:cNvPr>
              <p14:cNvContentPartPr/>
              <p14:nvPr/>
            </p14:nvContentPartPr>
            <p14:xfrm>
              <a:off x="8171581" y="3124914"/>
              <a:ext cx="75384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89D0F58-4E73-CFA9-CB41-361E4A53F7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7581" y="3016914"/>
                <a:ext cx="8614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07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BE7FCD-938C-0921-3D63-43BAD3CDA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86" b="12417"/>
          <a:stretch/>
        </p:blipFill>
        <p:spPr>
          <a:xfrm>
            <a:off x="928989" y="576600"/>
            <a:ext cx="10334022" cy="57144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AD5A-E646-2764-78FF-160CD5DE17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30C42D98-C218-1908-9557-D659BDF713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2F2709-8DBC-EC13-D01B-A171D2304A77}"/>
                  </a:ext>
                </a:extLst>
              </p14:cNvPr>
              <p14:cNvContentPartPr/>
              <p14:nvPr/>
            </p14:nvContentPartPr>
            <p14:xfrm>
              <a:off x="2501520" y="5455440"/>
              <a:ext cx="671760" cy="154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2F2709-8DBC-EC13-D01B-A171D2304A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7520" y="5347440"/>
                <a:ext cx="7794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D645C6-C616-7AB5-1DC6-A426003F0F27}"/>
                  </a:ext>
                </a:extLst>
              </p14:cNvPr>
              <p14:cNvContentPartPr/>
              <p14:nvPr/>
            </p14:nvContentPartPr>
            <p14:xfrm>
              <a:off x="1617000" y="5942520"/>
              <a:ext cx="748080" cy="9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D645C6-C616-7AB5-1DC6-A426003F0F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3000" y="5834520"/>
                <a:ext cx="855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89D0F58-4E73-CFA9-CB41-361E4A53F72A}"/>
                  </a:ext>
                </a:extLst>
              </p14:cNvPr>
              <p14:cNvContentPartPr/>
              <p14:nvPr/>
            </p14:nvContentPartPr>
            <p14:xfrm>
              <a:off x="8171581" y="3124914"/>
              <a:ext cx="75384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89D0F58-4E73-CFA9-CB41-361E4A53F7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7581" y="3016914"/>
                <a:ext cx="86148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DE8B873-2B28-D8E1-4C4B-CA3C140ACA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721"/>
          <a:stretch/>
        </p:blipFill>
        <p:spPr>
          <a:xfrm>
            <a:off x="928989" y="566931"/>
            <a:ext cx="10334022" cy="57144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BE9935-3800-8662-0EAD-A3B28B7DDD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989" y="523429"/>
            <a:ext cx="10334022" cy="58208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C4AD77-809F-D770-E759-FDB77D33D0A6}"/>
                  </a:ext>
                </a:extLst>
              </p14:cNvPr>
              <p14:cNvContentPartPr/>
              <p14:nvPr/>
            </p14:nvContentPartPr>
            <p14:xfrm>
              <a:off x="7905541" y="3080994"/>
              <a:ext cx="675000" cy="3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C4AD77-809F-D770-E759-FDB77D33D0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51541" y="2972994"/>
                <a:ext cx="7826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C0821A-4593-B668-8B0E-57EEACA14011}"/>
                  </a:ext>
                </a:extLst>
              </p14:cNvPr>
              <p14:cNvContentPartPr/>
              <p14:nvPr/>
            </p14:nvContentPartPr>
            <p14:xfrm>
              <a:off x="4294021" y="2151474"/>
              <a:ext cx="783360" cy="47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C0821A-4593-B668-8B0E-57EEACA1401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40021" y="2044280"/>
                <a:ext cx="891000" cy="261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637D54-C682-5200-2BF4-74E3038C4544}"/>
                  </a:ext>
                </a:extLst>
              </p14:cNvPr>
              <p14:cNvContentPartPr/>
              <p14:nvPr/>
            </p14:nvContentPartPr>
            <p14:xfrm>
              <a:off x="1488181" y="5497314"/>
              <a:ext cx="1110240" cy="140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637D54-C682-5200-2BF4-74E3038C45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34181" y="5389314"/>
                <a:ext cx="12178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1DA6D42-6069-89CF-BD4A-A0179E5CA9B1}"/>
                  </a:ext>
                </a:extLst>
              </p14:cNvPr>
              <p14:cNvContentPartPr/>
              <p14:nvPr/>
            </p14:nvContentPartPr>
            <p14:xfrm>
              <a:off x="2804701" y="6017154"/>
              <a:ext cx="462240" cy="108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1DA6D42-6069-89CF-BD4A-A0179E5CA9B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50701" y="5909154"/>
                <a:ext cx="5698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A673800-F3A9-C0C7-34A6-F22B5272CC9B}"/>
                  </a:ext>
                </a:extLst>
              </p14:cNvPr>
              <p14:cNvContentPartPr/>
              <p14:nvPr/>
            </p14:nvContentPartPr>
            <p14:xfrm>
              <a:off x="4047421" y="2094234"/>
              <a:ext cx="1387800" cy="105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A673800-F3A9-C0C7-34A6-F22B5272CC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93421" y="1986234"/>
                <a:ext cx="149544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A2FD8F9-81D8-A5C3-1A74-D9A89176D4C8}"/>
                  </a:ext>
                </a:extLst>
              </p14:cNvPr>
              <p14:cNvContentPartPr/>
              <p14:nvPr/>
            </p14:nvContentPartPr>
            <p14:xfrm>
              <a:off x="7743541" y="3148314"/>
              <a:ext cx="11376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A2FD8F9-81D8-A5C3-1A74-D9A89176D4C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89524" y="3040314"/>
                <a:ext cx="1245274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97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BE7FCD-938C-0921-3D63-43BAD3CDA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86" b="12417"/>
          <a:stretch/>
        </p:blipFill>
        <p:spPr>
          <a:xfrm>
            <a:off x="928989" y="576600"/>
            <a:ext cx="10334022" cy="57144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AD5A-E646-2764-78FF-160CD5DE17F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30C42D98-C218-1908-9557-D659BDF7137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2F2709-8DBC-EC13-D01B-A171D2304A77}"/>
                  </a:ext>
                </a:extLst>
              </p14:cNvPr>
              <p14:cNvContentPartPr/>
              <p14:nvPr/>
            </p14:nvContentPartPr>
            <p14:xfrm>
              <a:off x="2501520" y="5455440"/>
              <a:ext cx="671760" cy="154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2F2709-8DBC-EC13-D01B-A171D2304A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7520" y="5347440"/>
                <a:ext cx="7794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D645C6-C616-7AB5-1DC6-A426003F0F27}"/>
                  </a:ext>
                </a:extLst>
              </p14:cNvPr>
              <p14:cNvContentPartPr/>
              <p14:nvPr/>
            </p14:nvContentPartPr>
            <p14:xfrm>
              <a:off x="1617000" y="5942520"/>
              <a:ext cx="748080" cy="9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D645C6-C616-7AB5-1DC6-A426003F0F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3000" y="5834520"/>
                <a:ext cx="855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89D0F58-4E73-CFA9-CB41-361E4A53F72A}"/>
                  </a:ext>
                </a:extLst>
              </p14:cNvPr>
              <p14:cNvContentPartPr/>
              <p14:nvPr/>
            </p14:nvContentPartPr>
            <p14:xfrm>
              <a:off x="8171581" y="3124914"/>
              <a:ext cx="75384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89D0F58-4E73-CFA9-CB41-361E4A53F7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7581" y="3016914"/>
                <a:ext cx="86148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DE8B873-2B28-D8E1-4C4B-CA3C140ACA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721"/>
          <a:stretch/>
        </p:blipFill>
        <p:spPr>
          <a:xfrm>
            <a:off x="928989" y="566931"/>
            <a:ext cx="10334022" cy="57144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21B52D-7302-4606-6018-9723AA73B5E7}"/>
                  </a:ext>
                </a:extLst>
              </p14:cNvPr>
              <p14:cNvContentPartPr/>
              <p14:nvPr/>
            </p14:nvContentPartPr>
            <p14:xfrm>
              <a:off x="4426141" y="2187114"/>
              <a:ext cx="1288800" cy="12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21B52D-7302-4606-6018-9723AA73B5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2126" y="2079417"/>
                <a:ext cx="1396470" cy="343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4E8B77-BACB-B514-2420-1EE95208CDB6}"/>
                  </a:ext>
                </a:extLst>
              </p14:cNvPr>
              <p14:cNvContentPartPr/>
              <p14:nvPr/>
            </p14:nvContentPartPr>
            <p14:xfrm>
              <a:off x="1560541" y="5414874"/>
              <a:ext cx="1301400" cy="30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4E8B77-BACB-B514-2420-1EE95208CD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6541" y="5306874"/>
                <a:ext cx="14090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2D3A45E-170A-6BA5-BC0E-569ECE7EC03C}"/>
                  </a:ext>
                </a:extLst>
              </p14:cNvPr>
              <p14:cNvContentPartPr/>
              <p14:nvPr/>
            </p14:nvContentPartPr>
            <p14:xfrm>
              <a:off x="2863021" y="6017514"/>
              <a:ext cx="646200" cy="16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2D3A45E-170A-6BA5-BC0E-569ECE7EC0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9021" y="5909514"/>
                <a:ext cx="7538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0B81744-76FD-9FE9-707B-FD2A5AF52516}"/>
                  </a:ext>
                </a:extLst>
              </p14:cNvPr>
              <p14:cNvContentPartPr/>
              <p14:nvPr/>
            </p14:nvContentPartPr>
            <p14:xfrm>
              <a:off x="8136301" y="3113034"/>
              <a:ext cx="1158840" cy="290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0B81744-76FD-9FE9-707B-FD2A5AF525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82318" y="3005034"/>
                <a:ext cx="1266447" cy="5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7207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AF8D6B-B2ED-6C7A-4B66-FBC71D743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735" y="0"/>
            <a:ext cx="6034216" cy="1439604"/>
          </a:xfrm>
        </p:spPr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B3BB6-83CC-33A1-58C1-569AE96C8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Dataquest ‘24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A52F4-8A90-D051-DF8C-059D55BC5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E72D4-7C12-C126-2530-54EC98DF0D78}"/>
              </a:ext>
            </a:extLst>
          </p:cNvPr>
          <p:cNvSpPr txBox="1"/>
          <p:nvPr/>
        </p:nvSpPr>
        <p:spPr>
          <a:xfrm>
            <a:off x="4724400" y="1618454"/>
            <a:ext cx="6796727" cy="2810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75000"/>
                  </a:schemeClr>
                </a:solidFill>
              </a:rPr>
              <a:t>Using the random forest model,  we anticipate to achieve the best possible results, in measure of accuracy, precision, and f1-score.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Ultimately, we compared the fraud counts in the training data with the resulting fraud counts to draw similar conclusions.</a:t>
            </a:r>
            <a:endParaRPr lang="en-CA" sz="2000" dirty="0">
              <a:solidFill>
                <a:schemeClr val="tx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6F5B7DA-28FA-E90C-11F1-2FD5F03A7F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5437659"/>
                  </p:ext>
                </p:extLst>
              </p:nvPr>
            </p:nvGraphicFramePr>
            <p:xfrm>
              <a:off x="7996639" y="4607625"/>
              <a:ext cx="3048000" cy="1714500"/>
            </p:xfrm>
            <a:graphic>
              <a:graphicData uri="http://schemas.microsoft.com/office/powerpoint/2016/slidezoom">
                <pslz:sldZm>
                  <pslz:sldZmObj sldId="302" cId="253635325">
                    <pslz:zmPr id="{78CD7998-2BE8-4CFF-8736-01B751AE882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6F5B7DA-28FA-E90C-11F1-2FD5F03A7F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6639" y="4607625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75696D7-B3E2-11C8-F85E-BD250DA1BCAB}"/>
              </a:ext>
            </a:extLst>
          </p:cNvPr>
          <p:cNvCxnSpPr/>
          <p:nvPr/>
        </p:nvCxnSpPr>
        <p:spPr>
          <a:xfrm rot="16200000" flipH="1">
            <a:off x="6728919" y="4657877"/>
            <a:ext cx="857250" cy="756745"/>
          </a:xfrm>
          <a:prstGeom prst="curvedConnector3">
            <a:avLst>
              <a:gd name="adj1" fmla="val 11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29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8F562B1-D687-4066-88C0-01A41957FB9D}"/>
              </a:ext>
            </a:extLst>
          </p:cNvPr>
          <p:cNvSpPr/>
          <p:nvPr/>
        </p:nvSpPr>
        <p:spPr>
          <a:xfrm>
            <a:off x="5257800" y="2145677"/>
            <a:ext cx="5904000" cy="1130400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1ACEF-A671-601C-BD5D-FB2B7B3BF0AB}"/>
              </a:ext>
            </a:extLst>
          </p:cNvPr>
          <p:cNvSpPr/>
          <p:nvPr/>
        </p:nvSpPr>
        <p:spPr>
          <a:xfrm>
            <a:off x="4967500" y="3578935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106E32-C6AD-3704-DEE9-2C37F5BA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66" y="305979"/>
            <a:ext cx="3170598" cy="1128519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0C0CD-5A25-388A-D7A0-68BEF2D0EF82}"/>
              </a:ext>
            </a:extLst>
          </p:cNvPr>
          <p:cNvSpPr txBox="1"/>
          <p:nvPr/>
        </p:nvSpPr>
        <p:spPr>
          <a:xfrm>
            <a:off x="596992" y="1194759"/>
            <a:ext cx="330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chemeClr val="bg1">
                    <a:lumMod val="85000"/>
                  </a:schemeClr>
                </a:solidFill>
              </a:rPr>
              <a:t>DataQuest</a:t>
            </a:r>
            <a:r>
              <a:rPr lang="en-CA" sz="1600" dirty="0">
                <a:solidFill>
                  <a:schemeClr val="bg1">
                    <a:lumMod val="85000"/>
                  </a:schemeClr>
                </a:solidFill>
              </a:rPr>
              <a:t> AI Competition 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D48EC-6014-6BA6-6975-24835101AEE2}"/>
              </a:ext>
            </a:extLst>
          </p:cNvPr>
          <p:cNvSpPr txBox="1"/>
          <p:nvPr/>
        </p:nvSpPr>
        <p:spPr>
          <a:xfrm>
            <a:off x="427142" y="4401853"/>
            <a:ext cx="3680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 this section we will discuss the problem we are faced with and the plan we developed to solve it.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Duration – 01:30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5999D73-8E4D-554B-8283-3052EB9183D3}"/>
              </a:ext>
            </a:extLst>
          </p:cNvPr>
          <p:cNvSpPr/>
          <p:nvPr/>
        </p:nvSpPr>
        <p:spPr>
          <a:xfrm>
            <a:off x="5257800" y="630500"/>
            <a:ext cx="5905398" cy="11285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F4B4-EDEC-24AE-3B9B-253021A30232}"/>
              </a:ext>
            </a:extLst>
          </p:cNvPr>
          <p:cNvSpPr txBox="1"/>
          <p:nvPr/>
        </p:nvSpPr>
        <p:spPr>
          <a:xfrm>
            <a:off x="7002726" y="871593"/>
            <a:ext cx="37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Problem Understanding &amp; Research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0E89BA-9837-7B2A-DAE4-121859484BEA}"/>
              </a:ext>
            </a:extLst>
          </p:cNvPr>
          <p:cNvGrpSpPr/>
          <p:nvPr/>
        </p:nvGrpSpPr>
        <p:grpSpPr>
          <a:xfrm>
            <a:off x="5634721" y="742735"/>
            <a:ext cx="914400" cy="904048"/>
            <a:chOff x="2296477" y="2200338"/>
            <a:chExt cx="914400" cy="914400"/>
          </a:xfrm>
        </p:grpSpPr>
        <p:pic>
          <p:nvPicPr>
            <p:cNvPr id="18" name="Graphic 17" descr="Open book with solid fill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0ECF3F3D-4647-5C5A-BB15-CB329EA3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96477" y="2200338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Question Mark with solid fill">
              <a:extLst>
                <a:ext uri="{FF2B5EF4-FFF2-40B4-BE49-F238E27FC236}">
                  <a16:creationId xmlns:a16="http://schemas.microsoft.com/office/drawing/2014/main" id="{50F6FB31-FD09-26BC-6F52-0B2427C5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5845" y="2452691"/>
              <a:ext cx="287830" cy="28783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198F5E-F4F4-8F8B-F3B8-FBAB99B8535C}"/>
              </a:ext>
            </a:extLst>
          </p:cNvPr>
          <p:cNvSpPr txBox="1"/>
          <p:nvPr/>
        </p:nvSpPr>
        <p:spPr>
          <a:xfrm>
            <a:off x="7002726" y="2512278"/>
            <a:ext cx="370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Dataset Analysis &amp; Findings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51A96F-317D-F8B3-8505-C361F9B7EA5B}"/>
              </a:ext>
            </a:extLst>
          </p:cNvPr>
          <p:cNvSpPr/>
          <p:nvPr/>
        </p:nvSpPr>
        <p:spPr>
          <a:xfrm>
            <a:off x="5257800" y="3670594"/>
            <a:ext cx="5905398" cy="1128518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8C0AAE-D897-BC1C-3B6D-EFEFCD2E7909}"/>
              </a:ext>
            </a:extLst>
          </p:cNvPr>
          <p:cNvSpPr txBox="1"/>
          <p:nvPr/>
        </p:nvSpPr>
        <p:spPr>
          <a:xfrm>
            <a:off x="7002726" y="3911687"/>
            <a:ext cx="37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Model Creation, Outputs, &amp; Accuracy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4DA978-72C8-9151-72F5-B927CFF16B25}"/>
              </a:ext>
            </a:extLst>
          </p:cNvPr>
          <p:cNvSpPr/>
          <p:nvPr/>
        </p:nvSpPr>
        <p:spPr>
          <a:xfrm>
            <a:off x="5257800" y="5190640"/>
            <a:ext cx="5905398" cy="1128518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48DF65-41FB-96DB-A5FB-2E0AED07B445}"/>
              </a:ext>
            </a:extLst>
          </p:cNvPr>
          <p:cNvSpPr txBox="1"/>
          <p:nvPr/>
        </p:nvSpPr>
        <p:spPr>
          <a:xfrm>
            <a:off x="7002725" y="5552371"/>
            <a:ext cx="370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Conclusions</a:t>
            </a:r>
          </a:p>
        </p:txBody>
      </p:sp>
      <p:pic>
        <p:nvPicPr>
          <p:cNvPr id="47" name="Graphic 46" descr="Folder Search with solid fill">
            <a:extLst>
              <a:ext uri="{FF2B5EF4-FFF2-40B4-BE49-F238E27FC236}">
                <a16:creationId xmlns:a16="http://schemas.microsoft.com/office/drawing/2014/main" id="{E73A14A5-B074-BC25-DE76-80D6416129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1500" y="2259077"/>
            <a:ext cx="903600" cy="903600"/>
          </a:xfrm>
          <a:prstGeom prst="rect">
            <a:avLst/>
          </a:prstGeom>
        </p:spPr>
      </p:pic>
      <p:pic>
        <p:nvPicPr>
          <p:cNvPr id="50" name="Graphic 49" descr="Statistics with solid fill">
            <a:extLst>
              <a:ext uri="{FF2B5EF4-FFF2-40B4-BE49-F238E27FC236}">
                <a16:creationId xmlns:a16="http://schemas.microsoft.com/office/drawing/2014/main" id="{4AE04201-275E-F71D-CA8E-2ABD352BA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0119" y="3783052"/>
            <a:ext cx="903600" cy="903600"/>
          </a:xfrm>
          <a:prstGeom prst="rect">
            <a:avLst/>
          </a:prstGeom>
        </p:spPr>
      </p:pic>
      <p:pic>
        <p:nvPicPr>
          <p:cNvPr id="52" name="Graphic 51" descr="Presentation with pie chart with solid fill">
            <a:extLst>
              <a:ext uri="{FF2B5EF4-FFF2-40B4-BE49-F238E27FC236}">
                <a16:creationId xmlns:a16="http://schemas.microsoft.com/office/drawing/2014/main" id="{0EAAE21B-860D-6245-6768-890FA9502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29319" y="52798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27105498-31FA-0883-96F2-F4E3B580EE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244720"/>
                  </p:ext>
                </p:extLst>
              </p:nvPr>
            </p:nvGraphicFramePr>
            <p:xfrm>
              <a:off x="723665" y="211033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CAF0803-282A-49C7-B4CA-9665C2A8A912}">
                    <psez:zmPr id="{FC5A7D45-46E9-484E-88C1-F3C74130CAB0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36393B"/>
                          </a:solidFill>
                          <a:prstDash val="dash"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Section Zoom 5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7105498-31FA-0883-96F2-F4E3B580EE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3665" y="2110333"/>
                <a:ext cx="3048000" cy="1714500"/>
              </a:xfrm>
              <a:prstGeom prst="rect">
                <a:avLst/>
              </a:prstGeom>
              <a:ln w="38100">
                <a:solidFill>
                  <a:srgbClr val="36393B"/>
                </a:soli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2224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510CA7-AB5F-3901-A456-CBBB3EF109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DATAQUEST ‘24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E08708-76D8-AD4D-A365-43A8AAE80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F12FCBA-6907-933A-66D6-16780B3E2B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303200"/>
              </p:ext>
            </p:extLst>
          </p:nvPr>
        </p:nvGraphicFramePr>
        <p:xfrm>
          <a:off x="429930" y="1105978"/>
          <a:ext cx="5151063" cy="4799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DA1E7BF-E81F-2810-5CBD-3C7622729223}"/>
              </a:ext>
            </a:extLst>
          </p:cNvPr>
          <p:cNvSpPr txBox="1"/>
          <p:nvPr/>
        </p:nvSpPr>
        <p:spPr>
          <a:xfrm>
            <a:off x="2391103" y="5598128"/>
            <a:ext cx="14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Age Group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9E671-C8C4-D776-CF9F-6D052F87DC31}"/>
              </a:ext>
            </a:extLst>
          </p:cNvPr>
          <p:cNvSpPr txBox="1"/>
          <p:nvPr/>
        </p:nvSpPr>
        <p:spPr>
          <a:xfrm rot="16200000">
            <a:off x="-430723" y="3156009"/>
            <a:ext cx="14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Percentage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C6DF4FB-9634-FEEC-2CEE-72047F4EF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928698"/>
              </p:ext>
            </p:extLst>
          </p:nvPr>
        </p:nvGraphicFramePr>
        <p:xfrm>
          <a:off x="6148551" y="1105978"/>
          <a:ext cx="5348466" cy="4646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CFA68F-6D4A-789C-43C4-7562E76EDB9B}"/>
              </a:ext>
            </a:extLst>
          </p:cNvPr>
          <p:cNvCxnSpPr>
            <a:cxnSpLocks/>
          </p:cNvCxnSpPr>
          <p:nvPr/>
        </p:nvCxnSpPr>
        <p:spPr>
          <a:xfrm>
            <a:off x="5770179" y="0"/>
            <a:ext cx="0" cy="6857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09E3E3-7DC8-B69B-961C-60069CADAFF5}"/>
              </a:ext>
            </a:extLst>
          </p:cNvPr>
          <p:cNvSpPr txBox="1"/>
          <p:nvPr/>
        </p:nvSpPr>
        <p:spPr>
          <a:xfrm rot="16200000">
            <a:off x="5255781" y="3156009"/>
            <a:ext cx="14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Percentage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AE0E3B-04A9-DBB2-BB3A-EEAE681F6965}"/>
              </a:ext>
            </a:extLst>
          </p:cNvPr>
          <p:cNvSpPr txBox="1"/>
          <p:nvPr/>
        </p:nvSpPr>
        <p:spPr>
          <a:xfrm>
            <a:off x="8413532" y="5753698"/>
            <a:ext cx="14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Age Group</a:t>
            </a:r>
          </a:p>
        </p:txBody>
      </p:sp>
    </p:spTree>
    <p:extLst>
      <p:ext uri="{BB962C8B-B14F-4D97-AF65-F5344CB8AC3E}">
        <p14:creationId xmlns:p14="http://schemas.microsoft.com/office/powerpoint/2010/main" val="25363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appreciate your time. </a:t>
            </a:r>
            <a:r>
              <a:rPr lang="en-US"/>
              <a:t>Any questions?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DataQuest</a:t>
            </a:r>
            <a:r>
              <a:rPr lang="en-US" dirty="0"/>
              <a:t> ‘24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F19342-D130-848E-C441-8449562BEB8A}"/>
              </a:ext>
            </a:extLst>
          </p:cNvPr>
          <p:cNvSpPr/>
          <p:nvPr/>
        </p:nvSpPr>
        <p:spPr>
          <a:xfrm>
            <a:off x="5257800" y="2145677"/>
            <a:ext cx="5904000" cy="1130400"/>
          </a:xfrm>
          <a:prstGeom prst="roundRect">
            <a:avLst/>
          </a:prstGeom>
          <a:solidFill>
            <a:srgbClr val="4A5E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1ACEF-A671-601C-BD5D-FB2B7B3BF0AB}"/>
              </a:ext>
            </a:extLst>
          </p:cNvPr>
          <p:cNvSpPr/>
          <p:nvPr/>
        </p:nvSpPr>
        <p:spPr>
          <a:xfrm>
            <a:off x="4967500" y="3578935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106E32-C6AD-3704-DEE9-2C37F5BA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66" y="305979"/>
            <a:ext cx="3170598" cy="1128519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0C0CD-5A25-388A-D7A0-68BEF2D0EF82}"/>
              </a:ext>
            </a:extLst>
          </p:cNvPr>
          <p:cNvSpPr txBox="1"/>
          <p:nvPr/>
        </p:nvSpPr>
        <p:spPr>
          <a:xfrm>
            <a:off x="596992" y="1194759"/>
            <a:ext cx="330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chemeClr val="bg1">
                    <a:lumMod val="85000"/>
                  </a:schemeClr>
                </a:solidFill>
              </a:rPr>
              <a:t>DataQuest</a:t>
            </a:r>
            <a:r>
              <a:rPr lang="en-CA" sz="1600" dirty="0">
                <a:solidFill>
                  <a:schemeClr val="bg1">
                    <a:lumMod val="85000"/>
                  </a:schemeClr>
                </a:solidFill>
              </a:rPr>
              <a:t> AI Competition 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D48EC-6014-6BA6-6975-24835101AEE2}"/>
              </a:ext>
            </a:extLst>
          </p:cNvPr>
          <p:cNvSpPr txBox="1"/>
          <p:nvPr/>
        </p:nvSpPr>
        <p:spPr>
          <a:xfrm>
            <a:off x="427142" y="4401853"/>
            <a:ext cx="368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 this section we will discuss the dataset we were given and some patterns we noticed within it.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Duration – 03:45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5999D73-8E4D-554B-8283-3052EB9183D3}"/>
              </a:ext>
            </a:extLst>
          </p:cNvPr>
          <p:cNvSpPr/>
          <p:nvPr/>
        </p:nvSpPr>
        <p:spPr>
          <a:xfrm>
            <a:off x="5257800" y="630500"/>
            <a:ext cx="5905398" cy="1128518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F4B4-EDEC-24AE-3B9B-253021A30232}"/>
              </a:ext>
            </a:extLst>
          </p:cNvPr>
          <p:cNvSpPr txBox="1"/>
          <p:nvPr/>
        </p:nvSpPr>
        <p:spPr>
          <a:xfrm>
            <a:off x="7002726" y="871593"/>
            <a:ext cx="37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Problem Understanding &amp; Research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0E89BA-9837-7B2A-DAE4-121859484BEA}"/>
              </a:ext>
            </a:extLst>
          </p:cNvPr>
          <p:cNvGrpSpPr/>
          <p:nvPr/>
        </p:nvGrpSpPr>
        <p:grpSpPr>
          <a:xfrm>
            <a:off x="5634721" y="742735"/>
            <a:ext cx="914400" cy="904048"/>
            <a:chOff x="2296477" y="2200338"/>
            <a:chExt cx="914400" cy="914400"/>
          </a:xfrm>
        </p:grpSpPr>
        <p:pic>
          <p:nvPicPr>
            <p:cNvPr id="18" name="Graphic 17" descr="Open book with solid fill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0ECF3F3D-4647-5C5A-BB15-CB329EA3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96477" y="2200338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Question Mark with solid fill">
              <a:extLst>
                <a:ext uri="{FF2B5EF4-FFF2-40B4-BE49-F238E27FC236}">
                  <a16:creationId xmlns:a16="http://schemas.microsoft.com/office/drawing/2014/main" id="{50F6FB31-FD09-26BC-6F52-0B2427C5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5845" y="2452691"/>
              <a:ext cx="287830" cy="28783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198F5E-F4F4-8F8B-F3B8-FBAB99B8535C}"/>
              </a:ext>
            </a:extLst>
          </p:cNvPr>
          <p:cNvSpPr txBox="1"/>
          <p:nvPr/>
        </p:nvSpPr>
        <p:spPr>
          <a:xfrm>
            <a:off x="7002726" y="2512278"/>
            <a:ext cx="370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Dataset Analysis &amp; Findings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51A96F-317D-F8B3-8505-C361F9B7EA5B}"/>
              </a:ext>
            </a:extLst>
          </p:cNvPr>
          <p:cNvSpPr/>
          <p:nvPr/>
        </p:nvSpPr>
        <p:spPr>
          <a:xfrm>
            <a:off x="5257800" y="3670594"/>
            <a:ext cx="5905398" cy="1128518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8C0AAE-D897-BC1C-3B6D-EFEFCD2E7909}"/>
              </a:ext>
            </a:extLst>
          </p:cNvPr>
          <p:cNvSpPr txBox="1"/>
          <p:nvPr/>
        </p:nvSpPr>
        <p:spPr>
          <a:xfrm>
            <a:off x="7002726" y="3911687"/>
            <a:ext cx="37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Model Creation, Outputs, &amp; Accuracy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4DA978-72C8-9151-72F5-B927CFF16B25}"/>
              </a:ext>
            </a:extLst>
          </p:cNvPr>
          <p:cNvSpPr/>
          <p:nvPr/>
        </p:nvSpPr>
        <p:spPr>
          <a:xfrm>
            <a:off x="5257800" y="5190640"/>
            <a:ext cx="5905398" cy="1128518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48DF65-41FB-96DB-A5FB-2E0AED07B445}"/>
              </a:ext>
            </a:extLst>
          </p:cNvPr>
          <p:cNvSpPr txBox="1"/>
          <p:nvPr/>
        </p:nvSpPr>
        <p:spPr>
          <a:xfrm>
            <a:off x="7002725" y="5552371"/>
            <a:ext cx="370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Conclusions</a:t>
            </a:r>
          </a:p>
        </p:txBody>
      </p:sp>
      <p:pic>
        <p:nvPicPr>
          <p:cNvPr id="47" name="Graphic 46" descr="Folder Search with solid fill">
            <a:extLst>
              <a:ext uri="{FF2B5EF4-FFF2-40B4-BE49-F238E27FC236}">
                <a16:creationId xmlns:a16="http://schemas.microsoft.com/office/drawing/2014/main" id="{E73A14A5-B074-BC25-DE76-80D6416129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1500" y="2259077"/>
            <a:ext cx="903600" cy="903600"/>
          </a:xfrm>
          <a:prstGeom prst="rect">
            <a:avLst/>
          </a:prstGeom>
        </p:spPr>
      </p:pic>
      <p:pic>
        <p:nvPicPr>
          <p:cNvPr id="50" name="Graphic 49" descr="Statistics with solid fill">
            <a:extLst>
              <a:ext uri="{FF2B5EF4-FFF2-40B4-BE49-F238E27FC236}">
                <a16:creationId xmlns:a16="http://schemas.microsoft.com/office/drawing/2014/main" id="{4AE04201-275E-F71D-CA8E-2ABD352BA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0119" y="3783052"/>
            <a:ext cx="903600" cy="903600"/>
          </a:xfrm>
          <a:prstGeom prst="rect">
            <a:avLst/>
          </a:prstGeom>
        </p:spPr>
      </p:pic>
      <p:pic>
        <p:nvPicPr>
          <p:cNvPr id="52" name="Graphic 51" descr="Presentation with pie chart with solid fill">
            <a:extLst>
              <a:ext uri="{FF2B5EF4-FFF2-40B4-BE49-F238E27FC236}">
                <a16:creationId xmlns:a16="http://schemas.microsoft.com/office/drawing/2014/main" id="{0EAAE21B-860D-6245-6768-890FA9502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29319" y="52798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F53F588F-38A0-5B8F-001D-8E9107CF5A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904505"/>
                  </p:ext>
                </p:extLst>
              </p:nvPr>
            </p:nvGraphicFramePr>
            <p:xfrm>
              <a:off x="723665" y="211012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3BCBD64-925F-42DD-B9A4-B8351D8A2388}">
                    <psez:zmPr id="{F174B6A8-7AEE-4AFF-8CB3-1992D3A05975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36393B"/>
                          </a:solidFill>
                          <a:prstDash val="dash"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53F588F-38A0-5B8F-001D-8E9107CF5A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3665" y="2110125"/>
                <a:ext cx="3048000" cy="1714500"/>
              </a:xfrm>
              <a:prstGeom prst="rect">
                <a:avLst/>
              </a:prstGeom>
              <a:ln w="38100">
                <a:solidFill>
                  <a:srgbClr val="36393B"/>
                </a:soli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018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F19342-D130-848E-C441-8449562BEB8A}"/>
              </a:ext>
            </a:extLst>
          </p:cNvPr>
          <p:cNvSpPr/>
          <p:nvPr/>
        </p:nvSpPr>
        <p:spPr>
          <a:xfrm>
            <a:off x="5257800" y="2145677"/>
            <a:ext cx="5904000" cy="1130400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1ACEF-A671-601C-BD5D-FB2B7B3BF0AB}"/>
              </a:ext>
            </a:extLst>
          </p:cNvPr>
          <p:cNvSpPr/>
          <p:nvPr/>
        </p:nvSpPr>
        <p:spPr>
          <a:xfrm>
            <a:off x="4967500" y="3578935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106E32-C6AD-3704-DEE9-2C37F5BA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66" y="305979"/>
            <a:ext cx="3170598" cy="1128519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0C0CD-5A25-388A-D7A0-68BEF2D0EF82}"/>
              </a:ext>
            </a:extLst>
          </p:cNvPr>
          <p:cNvSpPr txBox="1"/>
          <p:nvPr/>
        </p:nvSpPr>
        <p:spPr>
          <a:xfrm>
            <a:off x="596992" y="1194759"/>
            <a:ext cx="330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chemeClr val="bg1">
                    <a:lumMod val="85000"/>
                  </a:schemeClr>
                </a:solidFill>
              </a:rPr>
              <a:t>DataQuest</a:t>
            </a:r>
            <a:r>
              <a:rPr lang="en-CA" sz="1600" dirty="0">
                <a:solidFill>
                  <a:schemeClr val="bg1">
                    <a:lumMod val="85000"/>
                  </a:schemeClr>
                </a:solidFill>
              </a:rPr>
              <a:t> AI Competition 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D48EC-6014-6BA6-6975-24835101AEE2}"/>
              </a:ext>
            </a:extLst>
          </p:cNvPr>
          <p:cNvSpPr txBox="1"/>
          <p:nvPr/>
        </p:nvSpPr>
        <p:spPr>
          <a:xfrm>
            <a:off x="427142" y="4401853"/>
            <a:ext cx="3680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 this section we will discuss which method we used to build our model and how it performed in testing.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Duration – 03:30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5999D73-8E4D-554B-8283-3052EB9183D3}"/>
              </a:ext>
            </a:extLst>
          </p:cNvPr>
          <p:cNvSpPr/>
          <p:nvPr/>
        </p:nvSpPr>
        <p:spPr>
          <a:xfrm>
            <a:off x="5257800" y="630500"/>
            <a:ext cx="5905398" cy="1128518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F4B4-EDEC-24AE-3B9B-253021A30232}"/>
              </a:ext>
            </a:extLst>
          </p:cNvPr>
          <p:cNvSpPr txBox="1"/>
          <p:nvPr/>
        </p:nvSpPr>
        <p:spPr>
          <a:xfrm>
            <a:off x="7002726" y="871593"/>
            <a:ext cx="37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Problem Understanding &amp; Research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0E89BA-9837-7B2A-DAE4-121859484BEA}"/>
              </a:ext>
            </a:extLst>
          </p:cNvPr>
          <p:cNvGrpSpPr/>
          <p:nvPr/>
        </p:nvGrpSpPr>
        <p:grpSpPr>
          <a:xfrm>
            <a:off x="5634721" y="742735"/>
            <a:ext cx="914400" cy="904048"/>
            <a:chOff x="2296477" y="2200338"/>
            <a:chExt cx="914400" cy="914400"/>
          </a:xfrm>
        </p:grpSpPr>
        <p:pic>
          <p:nvPicPr>
            <p:cNvPr id="18" name="Graphic 17" descr="Open book with solid fill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0ECF3F3D-4647-5C5A-BB15-CB329EA3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96477" y="2200338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Question Mark with solid fill">
              <a:extLst>
                <a:ext uri="{FF2B5EF4-FFF2-40B4-BE49-F238E27FC236}">
                  <a16:creationId xmlns:a16="http://schemas.microsoft.com/office/drawing/2014/main" id="{50F6FB31-FD09-26BC-6F52-0B2427C5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5845" y="2452691"/>
              <a:ext cx="287830" cy="28783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198F5E-F4F4-8F8B-F3B8-FBAB99B8535C}"/>
              </a:ext>
            </a:extLst>
          </p:cNvPr>
          <p:cNvSpPr txBox="1"/>
          <p:nvPr/>
        </p:nvSpPr>
        <p:spPr>
          <a:xfrm>
            <a:off x="7002726" y="2512278"/>
            <a:ext cx="370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Dataset Analysis &amp; Findings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51A96F-317D-F8B3-8505-C361F9B7EA5B}"/>
              </a:ext>
            </a:extLst>
          </p:cNvPr>
          <p:cNvSpPr/>
          <p:nvPr/>
        </p:nvSpPr>
        <p:spPr>
          <a:xfrm>
            <a:off x="5257800" y="3670594"/>
            <a:ext cx="5905398" cy="1128518"/>
          </a:xfrm>
          <a:prstGeom prst="roundRect">
            <a:avLst/>
          </a:prstGeom>
          <a:solidFill>
            <a:srgbClr val="4A5E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8C0AAE-D897-BC1C-3B6D-EFEFCD2E7909}"/>
              </a:ext>
            </a:extLst>
          </p:cNvPr>
          <p:cNvSpPr txBox="1"/>
          <p:nvPr/>
        </p:nvSpPr>
        <p:spPr>
          <a:xfrm>
            <a:off x="7002726" y="3911687"/>
            <a:ext cx="37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Model Creation, Outputs, &amp; Accuracy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4DA978-72C8-9151-72F5-B927CFF16B25}"/>
              </a:ext>
            </a:extLst>
          </p:cNvPr>
          <p:cNvSpPr/>
          <p:nvPr/>
        </p:nvSpPr>
        <p:spPr>
          <a:xfrm>
            <a:off x="5257800" y="5190640"/>
            <a:ext cx="5905398" cy="1128518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48DF65-41FB-96DB-A5FB-2E0AED07B445}"/>
              </a:ext>
            </a:extLst>
          </p:cNvPr>
          <p:cNvSpPr txBox="1"/>
          <p:nvPr/>
        </p:nvSpPr>
        <p:spPr>
          <a:xfrm>
            <a:off x="7002725" y="5552371"/>
            <a:ext cx="370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Conclusions</a:t>
            </a:r>
          </a:p>
        </p:txBody>
      </p:sp>
      <p:pic>
        <p:nvPicPr>
          <p:cNvPr id="47" name="Graphic 46" descr="Folder Search with solid fill">
            <a:extLst>
              <a:ext uri="{FF2B5EF4-FFF2-40B4-BE49-F238E27FC236}">
                <a16:creationId xmlns:a16="http://schemas.microsoft.com/office/drawing/2014/main" id="{E73A14A5-B074-BC25-DE76-80D6416129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1500" y="2259077"/>
            <a:ext cx="903600" cy="903600"/>
          </a:xfrm>
          <a:prstGeom prst="rect">
            <a:avLst/>
          </a:prstGeom>
        </p:spPr>
      </p:pic>
      <p:pic>
        <p:nvPicPr>
          <p:cNvPr id="50" name="Graphic 49" descr="Statistics with solid fill">
            <a:extLst>
              <a:ext uri="{FF2B5EF4-FFF2-40B4-BE49-F238E27FC236}">
                <a16:creationId xmlns:a16="http://schemas.microsoft.com/office/drawing/2014/main" id="{4AE04201-275E-F71D-CA8E-2ABD352BA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0119" y="3783052"/>
            <a:ext cx="903600" cy="903600"/>
          </a:xfrm>
          <a:prstGeom prst="rect">
            <a:avLst/>
          </a:prstGeom>
        </p:spPr>
      </p:pic>
      <p:pic>
        <p:nvPicPr>
          <p:cNvPr id="52" name="Graphic 51" descr="Presentation with pie chart with solid fill">
            <a:extLst>
              <a:ext uri="{FF2B5EF4-FFF2-40B4-BE49-F238E27FC236}">
                <a16:creationId xmlns:a16="http://schemas.microsoft.com/office/drawing/2014/main" id="{0EAAE21B-860D-6245-6768-890FA9502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29319" y="52798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B15E52A5-E258-9763-E32E-B4ECC3B2EA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5636454"/>
                  </p:ext>
                </p:extLst>
              </p:nvPr>
            </p:nvGraphicFramePr>
            <p:xfrm>
              <a:off x="723665" y="211033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E3D0EB2D-4E83-437D-BCE0-823FFEA54BFE}">
                    <psez:zmPr id="{6FF2F8ED-FBC1-4F47-999D-64A18CF5271D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36393B"/>
                          </a:solidFill>
                          <a:prstDash val="dash"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15E52A5-E258-9763-E32E-B4ECC3B2EA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3665" y="2110333"/>
                <a:ext cx="3048000" cy="1714500"/>
              </a:xfrm>
              <a:prstGeom prst="rect">
                <a:avLst/>
              </a:prstGeom>
              <a:ln w="38100">
                <a:solidFill>
                  <a:srgbClr val="36393B"/>
                </a:soli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68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F19342-D130-848E-C441-8449562BEB8A}"/>
              </a:ext>
            </a:extLst>
          </p:cNvPr>
          <p:cNvSpPr/>
          <p:nvPr/>
        </p:nvSpPr>
        <p:spPr>
          <a:xfrm>
            <a:off x="5257800" y="2145677"/>
            <a:ext cx="5904000" cy="1130400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1ACEF-A671-601C-BD5D-FB2B7B3BF0AB}"/>
              </a:ext>
            </a:extLst>
          </p:cNvPr>
          <p:cNvSpPr/>
          <p:nvPr/>
        </p:nvSpPr>
        <p:spPr>
          <a:xfrm>
            <a:off x="4967500" y="3578935"/>
            <a:ext cx="1368000" cy="136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106E32-C6AD-3704-DEE9-2C37F5BA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66" y="305979"/>
            <a:ext cx="3170598" cy="1128519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0C0CD-5A25-388A-D7A0-68BEF2D0EF82}"/>
              </a:ext>
            </a:extLst>
          </p:cNvPr>
          <p:cNvSpPr txBox="1"/>
          <p:nvPr/>
        </p:nvSpPr>
        <p:spPr>
          <a:xfrm>
            <a:off x="596992" y="1194759"/>
            <a:ext cx="330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>
                <a:solidFill>
                  <a:schemeClr val="bg1">
                    <a:lumMod val="85000"/>
                  </a:schemeClr>
                </a:solidFill>
              </a:rPr>
              <a:t>DataQuest</a:t>
            </a:r>
            <a:r>
              <a:rPr lang="en-CA" sz="1600" dirty="0">
                <a:solidFill>
                  <a:schemeClr val="bg1">
                    <a:lumMod val="85000"/>
                  </a:schemeClr>
                </a:solidFill>
              </a:rPr>
              <a:t> AI Competition 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D48EC-6014-6BA6-6975-24835101AEE2}"/>
              </a:ext>
            </a:extLst>
          </p:cNvPr>
          <p:cNvSpPr txBox="1"/>
          <p:nvPr/>
        </p:nvSpPr>
        <p:spPr>
          <a:xfrm>
            <a:off x="427142" y="4401853"/>
            <a:ext cx="368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In this section we wrap up the presentation with any final notes.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Duration – 00:30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5999D73-8E4D-554B-8283-3052EB9183D3}"/>
              </a:ext>
            </a:extLst>
          </p:cNvPr>
          <p:cNvSpPr/>
          <p:nvPr/>
        </p:nvSpPr>
        <p:spPr>
          <a:xfrm>
            <a:off x="5257800" y="630500"/>
            <a:ext cx="5905398" cy="1128518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EF4B4-EDEC-24AE-3B9B-253021A30232}"/>
              </a:ext>
            </a:extLst>
          </p:cNvPr>
          <p:cNvSpPr txBox="1"/>
          <p:nvPr/>
        </p:nvSpPr>
        <p:spPr>
          <a:xfrm>
            <a:off x="7002726" y="871593"/>
            <a:ext cx="37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Problem Understanding &amp; Research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0E89BA-9837-7B2A-DAE4-121859484BEA}"/>
              </a:ext>
            </a:extLst>
          </p:cNvPr>
          <p:cNvGrpSpPr/>
          <p:nvPr/>
        </p:nvGrpSpPr>
        <p:grpSpPr>
          <a:xfrm>
            <a:off x="5634721" y="742735"/>
            <a:ext cx="914400" cy="904048"/>
            <a:chOff x="2296477" y="2200338"/>
            <a:chExt cx="914400" cy="914400"/>
          </a:xfrm>
        </p:grpSpPr>
        <p:pic>
          <p:nvPicPr>
            <p:cNvPr id="18" name="Graphic 17" descr="Open book with solid fill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0ECF3F3D-4647-5C5A-BB15-CB329EA3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296477" y="2200338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Question Mark with solid fill">
              <a:extLst>
                <a:ext uri="{FF2B5EF4-FFF2-40B4-BE49-F238E27FC236}">
                  <a16:creationId xmlns:a16="http://schemas.microsoft.com/office/drawing/2014/main" id="{50F6FB31-FD09-26BC-6F52-0B2427C5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5845" y="2452691"/>
              <a:ext cx="287830" cy="28783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198F5E-F4F4-8F8B-F3B8-FBAB99B8535C}"/>
              </a:ext>
            </a:extLst>
          </p:cNvPr>
          <p:cNvSpPr txBox="1"/>
          <p:nvPr/>
        </p:nvSpPr>
        <p:spPr>
          <a:xfrm>
            <a:off x="7002726" y="2512278"/>
            <a:ext cx="370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Dataset Analysis &amp; Findings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51A96F-317D-F8B3-8505-C361F9B7EA5B}"/>
              </a:ext>
            </a:extLst>
          </p:cNvPr>
          <p:cNvSpPr/>
          <p:nvPr/>
        </p:nvSpPr>
        <p:spPr>
          <a:xfrm>
            <a:off x="5257800" y="3670594"/>
            <a:ext cx="5905398" cy="1128518"/>
          </a:xfrm>
          <a:prstGeom prst="roundRect">
            <a:avLst/>
          </a:prstGeom>
          <a:solidFill>
            <a:srgbClr val="3639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8C0AAE-D897-BC1C-3B6D-EFEFCD2E7909}"/>
              </a:ext>
            </a:extLst>
          </p:cNvPr>
          <p:cNvSpPr txBox="1"/>
          <p:nvPr/>
        </p:nvSpPr>
        <p:spPr>
          <a:xfrm>
            <a:off x="7002726" y="3911687"/>
            <a:ext cx="370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>
                    <a:lumMod val="75000"/>
                  </a:schemeClr>
                </a:solidFill>
              </a:rPr>
              <a:t>Model Creation, Outputs, &amp; Accuracy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4DA978-72C8-9151-72F5-B927CFF16B25}"/>
              </a:ext>
            </a:extLst>
          </p:cNvPr>
          <p:cNvSpPr/>
          <p:nvPr/>
        </p:nvSpPr>
        <p:spPr>
          <a:xfrm>
            <a:off x="5257800" y="5190640"/>
            <a:ext cx="5905398" cy="1128518"/>
          </a:xfrm>
          <a:prstGeom prst="roundRect">
            <a:avLst/>
          </a:prstGeom>
          <a:solidFill>
            <a:srgbClr val="4A5E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48DF65-41FB-96DB-A5FB-2E0AED07B445}"/>
              </a:ext>
            </a:extLst>
          </p:cNvPr>
          <p:cNvSpPr txBox="1"/>
          <p:nvPr/>
        </p:nvSpPr>
        <p:spPr>
          <a:xfrm>
            <a:off x="7002725" y="5552371"/>
            <a:ext cx="370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47" name="Graphic 46" descr="Folder Search with solid fill">
            <a:extLst>
              <a:ext uri="{FF2B5EF4-FFF2-40B4-BE49-F238E27FC236}">
                <a16:creationId xmlns:a16="http://schemas.microsoft.com/office/drawing/2014/main" id="{E73A14A5-B074-BC25-DE76-80D6416129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1500" y="2259077"/>
            <a:ext cx="903600" cy="903600"/>
          </a:xfrm>
          <a:prstGeom prst="rect">
            <a:avLst/>
          </a:prstGeom>
        </p:spPr>
      </p:pic>
      <p:pic>
        <p:nvPicPr>
          <p:cNvPr id="50" name="Graphic 49" descr="Statistics with solid fill">
            <a:extLst>
              <a:ext uri="{FF2B5EF4-FFF2-40B4-BE49-F238E27FC236}">
                <a16:creationId xmlns:a16="http://schemas.microsoft.com/office/drawing/2014/main" id="{4AE04201-275E-F71D-CA8E-2ABD352BA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0119" y="3783052"/>
            <a:ext cx="903600" cy="903600"/>
          </a:xfrm>
          <a:prstGeom prst="rect">
            <a:avLst/>
          </a:prstGeom>
        </p:spPr>
      </p:pic>
      <p:pic>
        <p:nvPicPr>
          <p:cNvPr id="52" name="Graphic 51" descr="Presentation with pie chart with solid fill">
            <a:extLst>
              <a:ext uri="{FF2B5EF4-FFF2-40B4-BE49-F238E27FC236}">
                <a16:creationId xmlns:a16="http://schemas.microsoft.com/office/drawing/2014/main" id="{0EAAE21B-860D-6245-6768-890FA9502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29319" y="52798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6C28EC76-CE2F-7AFB-A257-3380AAFD41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3843064"/>
                  </p:ext>
                </p:extLst>
              </p:nvPr>
            </p:nvGraphicFramePr>
            <p:xfrm>
              <a:off x="743262" y="211033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0E65BE-789F-4E3E-B105-1F9013D2CF5C}">
                    <psez:zmPr id="{86678DD8-EF06-4B58-94BC-1AF62833B06E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36393B"/>
                          </a:solidFill>
                          <a:prstDash val="dash"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C28EC76-CE2F-7AFB-A257-3380AAFD41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262" y="2110333"/>
                <a:ext cx="3048000" cy="1714500"/>
              </a:xfrm>
              <a:prstGeom prst="rect">
                <a:avLst/>
              </a:prstGeom>
              <a:ln w="38100">
                <a:solidFill>
                  <a:srgbClr val="36393B"/>
                </a:soli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98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F720-0C85-275A-058A-4A4359FD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876301"/>
            <a:ext cx="10122632" cy="652054"/>
          </a:xfrm>
        </p:spPr>
        <p:txBody>
          <a:bodyPr anchor="ctr">
            <a:normAutofit/>
          </a:bodyPr>
          <a:lstStyle/>
          <a:p>
            <a:r>
              <a:rPr lang="en-CA"/>
              <a:t>Case Breakdown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A9F38C1-EDC0-EFF7-C625-AB38FA15B9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Dataquest ‘24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AA001A4-E553-D492-8767-80D6EF2529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20" name="Picture Placeholder 2">
            <a:extLst>
              <a:ext uri="{FF2B5EF4-FFF2-40B4-BE49-F238E27FC236}">
                <a16:creationId xmlns:a16="http://schemas.microsoft.com/office/drawing/2014/main" id="{5141E7E7-EE61-B991-1A0F-AC82556BD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010627"/>
              </p:ext>
            </p:extLst>
          </p:nvPr>
        </p:nvGraphicFramePr>
        <p:xfrm>
          <a:off x="850168" y="1828800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234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27414FD-4761-4F70-B63A-324561DDA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graphicEl>
                                              <a:dgm id="{827414FD-4761-4F70-B63A-324561DDA2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3D52EC5-EEE3-4C81-A830-D6CB96C36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graphicEl>
                                              <a:dgm id="{23D52EC5-EEE3-4C81-A830-D6CB96C36C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2605237-4365-4AE4-806C-B2F893399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graphicEl>
                                              <a:dgm id="{22605237-4365-4AE4-806C-B2F893399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F8B6213-B0CD-402A-BA3E-835F3E9A6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graphicEl>
                                              <a:dgm id="{BF8B6213-B0CD-402A-BA3E-835F3E9A67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9B90D09-AE38-590A-5A45-6C0384596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641" y="105988"/>
            <a:ext cx="4834517" cy="2774361"/>
          </a:xfrm>
        </p:spPr>
        <p:txBody>
          <a:bodyPr/>
          <a:lstStyle/>
          <a:p>
            <a:r>
              <a:rPr lang="en-CA" dirty="0"/>
              <a:t>Findings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14ED24-99AD-63CA-421D-AECE8E21DB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412" y="547628"/>
            <a:ext cx="4597556" cy="55499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CA" dirty="0"/>
              <a:t>Firstly, we looked for which transaction amount ($) had the most fraudulent transactions by categorizing the amount data by $100 intervals, and sorting by percentages</a:t>
            </a:r>
          </a:p>
          <a:p>
            <a:pPr marL="342900" indent="-342900">
              <a:buFontTx/>
              <a:buChar char="-"/>
            </a:pPr>
            <a:r>
              <a:rPr lang="en-CA" dirty="0"/>
              <a:t>We found that the ($1000-1099) interval had the highest % of fraudulency, at 65.6%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10A813-88AF-FC0C-886F-77189D1E8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3121" y="5015447"/>
            <a:ext cx="4834517" cy="2774361"/>
          </a:xfrm>
        </p:spPr>
        <p:txBody>
          <a:bodyPr/>
          <a:lstStyle/>
          <a:p>
            <a:r>
              <a:rPr lang="en-CA" dirty="0"/>
              <a:t>Placeholder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A60D8-D6EF-1F76-A525-EA344152733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 rot="16200000">
            <a:off x="5902325" y="2952750"/>
            <a:ext cx="6289675" cy="38417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F8B2E-550B-4DED-979D-3245277F0E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623675" y="6381750"/>
            <a:ext cx="568325" cy="384175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306D59-4C79-EEF2-C7A5-2FF21A768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108" y="3144837"/>
            <a:ext cx="57340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78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6785-38DF-CA4B-C1C3-91920D64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779467"/>
            <a:ext cx="10122632" cy="652054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1" i="0" kern="1200" cap="all" spc="600" baseline="0">
                <a:latin typeface="+mj-lt"/>
                <a:ea typeface="+mj-ea"/>
                <a:cs typeface="Arial Black" panose="020B0604020202020204" pitchFamily="34" charset="0"/>
              </a:rPr>
              <a:t>Machine Learning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2A456-689F-65A2-0230-402DF5E68D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 vert="horz" lIns="210312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 cap="all" spc="300" baseline="0">
                <a:latin typeface="+mj-lt"/>
                <a:ea typeface="+mn-ea"/>
                <a:cs typeface="+mn-cs"/>
              </a:rPr>
              <a:t>Dataquest ‘24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67709-0D2F-8B57-A914-C859CB4768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43" name="TextBox 23">
            <a:extLst>
              <a:ext uri="{FF2B5EF4-FFF2-40B4-BE49-F238E27FC236}">
                <a16:creationId xmlns:a16="http://schemas.microsoft.com/office/drawing/2014/main" id="{66D48809-523D-DBAD-C531-9EE4F5403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452819"/>
              </p:ext>
            </p:extLst>
          </p:nvPr>
        </p:nvGraphicFramePr>
        <p:xfrm>
          <a:off x="846438" y="2270658"/>
          <a:ext cx="101263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EFFCEB51-A51E-E22E-E118-84AB9D2B1EFD}"/>
              </a:ext>
            </a:extLst>
          </p:cNvPr>
          <p:cNvSpPr txBox="1"/>
          <p:nvPr/>
        </p:nvSpPr>
        <p:spPr>
          <a:xfrm>
            <a:off x="846438" y="1503209"/>
            <a:ext cx="10118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/>
              <a:t>We had to choose a model that would suit our needs and dataset and provide the most accuracy. Our choices were:</a:t>
            </a:r>
          </a:p>
        </p:txBody>
      </p:sp>
    </p:spTree>
    <p:extLst>
      <p:ext uri="{BB962C8B-B14F-4D97-AF65-F5344CB8AC3E}">
        <p14:creationId xmlns:p14="http://schemas.microsoft.com/office/powerpoint/2010/main" val="124313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84DA9C9B-1D5D-4685-9BA8-174146BBF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graphicEl>
                                              <a:dgm id="{84DA9C9B-1D5D-4685-9BA8-174146BBF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07CD8AD2-FDD8-411C-B953-0A42DC1981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>
                                            <p:graphicEl>
                                              <a:dgm id="{07CD8AD2-FDD8-411C-B953-0A42DC1981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18C8C875-81C7-42AA-8F52-0A46FB43D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>
                                            <p:graphicEl>
                                              <a:dgm id="{18C8C875-81C7-42AA-8F52-0A46FB43DA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79C22BA0-ACC5-4186-BBAE-03161BD752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graphicEl>
                                              <a:dgm id="{79C22BA0-ACC5-4186-BBAE-03161BD752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8548C887-B8CA-4B93-A7F9-5B60E57E5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>
                                            <p:graphicEl>
                                              <a:dgm id="{8548C887-B8CA-4B93-A7F9-5B60E57E5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8CEECEA8-4178-480D-9237-4300AEB4A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graphicEl>
                                              <a:dgm id="{8CEECEA8-4178-480D-9237-4300AEB4A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0A058BD6-AD24-4CDB-A13E-CE4ACBFD58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>
                                            <p:graphicEl>
                                              <a:dgm id="{0A058BD6-AD24-4CDB-A13E-CE4ACBFD58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7098DC9A-C362-430D-969D-BCB34D01A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>
                                            <p:graphicEl>
                                              <a:dgm id="{7098DC9A-C362-430D-969D-BCB34D01A7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3C7B329C-F499-4981-9056-FE7EC419F2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graphicEl>
                                              <a:dgm id="{3C7B329C-F499-4981-9056-FE7EC419F2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2C5DB516-5315-A2BB-2233-7E5E53AA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48" y="876301"/>
            <a:ext cx="10576852" cy="652054"/>
          </a:xfrm>
        </p:spPr>
        <p:txBody>
          <a:bodyPr/>
          <a:lstStyle/>
          <a:p>
            <a:r>
              <a:rPr lang="en-US" dirty="0"/>
              <a:t>Data Analysis: Fraud by $</a:t>
            </a: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96CB1EC-9E42-5BCB-B4F0-9E68B9573B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Dataquest ‘24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D05E3080-BBAB-80F1-D8EB-C1538C7D75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7CC3A08-32B5-873A-EA0C-961C58C2B5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7596302"/>
              </p:ext>
            </p:extLst>
          </p:nvPr>
        </p:nvGraphicFramePr>
        <p:xfrm>
          <a:off x="5265471" y="1828799"/>
          <a:ext cx="5707328" cy="4786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14ED24-99AD-63CA-421D-AECE8E21DB2F}"/>
              </a:ext>
            </a:extLst>
          </p:cNvPr>
          <p:cNvSpPr txBox="1">
            <a:spLocks/>
          </p:cNvSpPr>
          <p:nvPr/>
        </p:nvSpPr>
        <p:spPr>
          <a:xfrm>
            <a:off x="395948" y="1828800"/>
            <a:ext cx="4597556" cy="4786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First, we looked for which transaction amount ($) had the most fraudulent transactions by categorizing the amount data by $100 intervals.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Based on the ‘train’ sheet in the given dataset, we found that the ($0-99) interval had the greatest number of transactions that were fraud.</a:t>
            </a:r>
          </a:p>
        </p:txBody>
      </p:sp>
    </p:spTree>
    <p:extLst>
      <p:ext uri="{BB962C8B-B14F-4D97-AF65-F5344CB8AC3E}">
        <p14:creationId xmlns:p14="http://schemas.microsoft.com/office/powerpoint/2010/main" val="293814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seriesEl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96CB1EC-9E42-5BCB-B4F0-9E68B9573B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Dataquest ‘24</a:t>
            </a:r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D05E3080-BBAB-80F1-D8EB-C1538C7D75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1" y="6382510"/>
            <a:ext cx="566928" cy="384048"/>
          </a:xfrm>
        </p:spPr>
        <p:txBody>
          <a:bodyPr/>
          <a:lstStyle/>
          <a:p>
            <a:pPr>
              <a:spcAft>
                <a:spcPts val="600"/>
              </a:spcAft>
            </a:pPr>
            <a:fld id="{09A01C0A-2BB6-49E7-91A3-DCB9F9F5958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9622F2E8-8EEB-E3F4-E745-268E0B2F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596" y="498383"/>
            <a:ext cx="5037036" cy="2587188"/>
          </a:xfrm>
        </p:spPr>
        <p:txBody>
          <a:bodyPr/>
          <a:lstStyle/>
          <a:p>
            <a:r>
              <a:rPr lang="en-US" dirty="0"/>
              <a:t>Data Analysis: Fraud By $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BB39C5E8-2BD3-A2D7-B280-3D61FBAE61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8342434"/>
              </p:ext>
            </p:extLst>
          </p:nvPr>
        </p:nvGraphicFramePr>
        <p:xfrm>
          <a:off x="661088" y="3531795"/>
          <a:ext cx="4082400" cy="317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Content Placeholder 16">
            <a:extLst>
              <a:ext uri="{FF2B5EF4-FFF2-40B4-BE49-F238E27FC236}">
                <a16:creationId xmlns:a16="http://schemas.microsoft.com/office/drawing/2014/main" id="{A628B691-FE04-6681-57EE-8394D4A554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039830"/>
              </p:ext>
            </p:extLst>
          </p:nvPr>
        </p:nvGraphicFramePr>
        <p:xfrm>
          <a:off x="661088" y="147285"/>
          <a:ext cx="4082573" cy="3178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883A829-A36A-1318-DDD5-3A01968B371B}"/>
              </a:ext>
            </a:extLst>
          </p:cNvPr>
          <p:cNvSpPr txBox="1"/>
          <p:nvPr/>
        </p:nvSpPr>
        <p:spPr>
          <a:xfrm>
            <a:off x="5898596" y="3326206"/>
            <a:ext cx="5037036" cy="327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Additionally, we found that transactions over $1000 have much higher rate of fraudulency compared to those under $1000.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can assume that transactions that are abnormally high have a higher chance of fraudulency. </a:t>
            </a:r>
          </a:p>
        </p:txBody>
      </p:sp>
    </p:spTree>
    <p:extLst>
      <p:ext uri="{BB962C8B-B14F-4D97-AF65-F5344CB8AC3E}">
        <p14:creationId xmlns:p14="http://schemas.microsoft.com/office/powerpoint/2010/main" val="47515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Chart bld="category"/>
        </p:bldSub>
      </p:bldGraphic>
      <p:bldGraphic spid="27" grpId="0" uiExpand="1">
        <p:bldSub>
          <a:bldChart bld="category"/>
        </p:bldSub>
      </p:bldGraphic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EDAA-EFB4-D888-C408-6C478B12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Section 2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7929A4-5895-33AB-5072-A0EEA76D22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44049-660D-9AB9-C87F-573E931B1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Placeholder stuff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892E3-E80F-E23E-8F19-166BCAED0B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/>
              <a:t>DataQuest</a:t>
            </a:r>
            <a:r>
              <a:rPr lang="en-US" dirty="0"/>
              <a:t> ‘24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57180-F316-7A5C-F573-AF017E23FA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94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10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326</TotalTime>
  <Words>948</Words>
  <Application>Microsoft Office PowerPoint</Application>
  <PresentationFormat>Widescreen</PresentationFormat>
  <Paragraphs>129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Avenir Next LT Pro</vt:lpstr>
      <vt:lpstr>Calibri</vt:lpstr>
      <vt:lpstr>Office Theme</vt:lpstr>
      <vt:lpstr>DataQuest ’24: Using AI To Detect Credit Card Fraud</vt:lpstr>
      <vt:lpstr>Table of Contents</vt:lpstr>
      <vt:lpstr>Table of Contents</vt:lpstr>
      <vt:lpstr>Table of Contents</vt:lpstr>
      <vt:lpstr>Table of Contents</vt:lpstr>
      <vt:lpstr>Case Breakdown</vt:lpstr>
      <vt:lpstr>Machine Learning Models</vt:lpstr>
      <vt:lpstr>Data Analysis: Fraud by $</vt:lpstr>
      <vt:lpstr>Data Analysis: Fraud By $</vt:lpstr>
      <vt:lpstr>Data Analysis: Fraud by State </vt:lpstr>
      <vt:lpstr>Data Analysis: Fraud by State </vt:lpstr>
      <vt:lpstr>Data Analysis: Fraud by Card Company</vt:lpstr>
      <vt:lpstr>Data Analysis: Fraud by Transaction Type</vt:lpstr>
      <vt:lpstr>Model Creation </vt:lpstr>
      <vt:lpstr>Model Accuracy Comparisons</vt:lpstr>
      <vt:lpstr>PowerPoint Presentation</vt:lpstr>
      <vt:lpstr>PowerPoint Presentation</vt:lpstr>
      <vt:lpstr>PowerPoint Presentation</vt:lpstr>
      <vt:lpstr>Conclusions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DataQuest ’24: Detecting Credit card Fraud </dc:title>
  <dc:creator>Kay Roye</dc:creator>
  <cp:lastModifiedBy>Kalan Nicholas Recardo Roye</cp:lastModifiedBy>
  <cp:revision>9</cp:revision>
  <dcterms:created xsi:type="dcterms:W3CDTF">2024-04-07T04:02:01Z</dcterms:created>
  <dcterms:modified xsi:type="dcterms:W3CDTF">2024-04-07T19:24:27Z</dcterms:modified>
</cp:coreProperties>
</file>